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788" r:id="rId2"/>
    <p:sldMasterId id="2147483840" r:id="rId3"/>
  </p:sldMasterIdLst>
  <p:notesMasterIdLst>
    <p:notesMasterId r:id="rId17"/>
  </p:notesMasterIdLst>
  <p:handoutMasterIdLst>
    <p:handoutMasterId r:id="rId18"/>
  </p:handoutMasterIdLst>
  <p:sldIdLst>
    <p:sldId id="341" r:id="rId4"/>
    <p:sldId id="274" r:id="rId5"/>
    <p:sldId id="316" r:id="rId6"/>
    <p:sldId id="348" r:id="rId7"/>
    <p:sldId id="345" r:id="rId8"/>
    <p:sldId id="349" r:id="rId9"/>
    <p:sldId id="265" r:id="rId10"/>
    <p:sldId id="350" r:id="rId11"/>
    <p:sldId id="352" r:id="rId12"/>
    <p:sldId id="357" r:id="rId13"/>
    <p:sldId id="309" r:id="rId14"/>
    <p:sldId id="319" r:id="rId15"/>
    <p:sldId id="332" r:id="rId16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ヒラギノ角ゴ Pro W3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ヒラギノ角ゴ Pro W3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ヒラギノ角ゴ Pro W3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ヒラギノ角ゴ Pro W3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ヒラギノ角ゴ Pro W3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ヒラギノ角ゴ Pro W3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ヒラギノ角ゴ Pro W3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ヒラギノ角ゴ Pro W3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43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89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67A8A1-B60D-42CB-8175-CEEF291AAB12}" type="doc">
      <dgm:prSet loTypeId="urn:microsoft.com/office/officeart/2005/8/layout/radial6" loCatId="cycle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fr-BE"/>
        </a:p>
      </dgm:t>
    </dgm:pt>
    <dgm:pt modelId="{E8E9F10B-40D7-424D-94CD-04D1E1EB8DCA}">
      <dgm:prSet phldrT="[Texte]" custT="1"/>
      <dgm:spPr/>
      <dgm:t>
        <a:bodyPr/>
        <a:lstStyle/>
        <a:p>
          <a:r>
            <a:rPr lang="fr-BE" sz="1400" b="1" dirty="0" smtClean="0">
              <a:solidFill>
                <a:schemeClr val="tx2"/>
              </a:solidFill>
              <a:latin typeface="Calibri" panose="020F0502020204030204" pitchFamily="34" charset="0"/>
            </a:rPr>
            <a:t>Le contrat de gestion est traduit en objectifs opérationnels via le</a:t>
          </a:r>
        </a:p>
        <a:p>
          <a:r>
            <a:rPr lang="fr-BE" sz="1400" b="1" dirty="0" smtClean="0">
              <a:solidFill>
                <a:schemeClr val="tx2"/>
              </a:solidFill>
              <a:latin typeface="Calibri" panose="020F0502020204030204" pitchFamily="34" charset="0"/>
            </a:rPr>
            <a:t>le Plan de gestion</a:t>
          </a:r>
        </a:p>
        <a:p>
          <a:r>
            <a:rPr lang="fr-BE" sz="1400" b="1" dirty="0" smtClean="0">
              <a:solidFill>
                <a:schemeClr val="tx2"/>
              </a:solidFill>
              <a:latin typeface="Calibri" panose="020F0502020204030204" pitchFamily="34" charset="0"/>
            </a:rPr>
            <a:t>2017-2022</a:t>
          </a:r>
        </a:p>
        <a:p>
          <a:r>
            <a:rPr lang="fr-BE" sz="1400" b="1" dirty="0" smtClean="0">
              <a:solidFill>
                <a:schemeClr val="tx2"/>
              </a:solidFill>
              <a:latin typeface="Calibri" panose="020F0502020204030204" pitchFamily="34" charset="0"/>
            </a:rPr>
            <a:t>+ COMITE DES PROJETS</a:t>
          </a:r>
        </a:p>
      </dgm:t>
    </dgm:pt>
    <dgm:pt modelId="{F3B8331C-6CC6-436D-BA8C-7EAEE68D6633}" type="parTrans" cxnId="{B8A6384B-26E4-4EA8-8307-E036D045D127}">
      <dgm:prSet/>
      <dgm:spPr/>
      <dgm:t>
        <a:bodyPr/>
        <a:lstStyle/>
        <a:p>
          <a:endParaRPr lang="fr-BE"/>
        </a:p>
      </dgm:t>
    </dgm:pt>
    <dgm:pt modelId="{9951548C-3AB8-4EB6-A205-7376C9DC795A}" type="sibTrans" cxnId="{B8A6384B-26E4-4EA8-8307-E036D045D127}">
      <dgm:prSet/>
      <dgm:spPr/>
      <dgm:t>
        <a:bodyPr/>
        <a:lstStyle/>
        <a:p>
          <a:endParaRPr lang="fr-BE"/>
        </a:p>
      </dgm:t>
    </dgm:pt>
    <dgm:pt modelId="{E25EB4CE-4F87-46B4-B51B-A799A3ABF6F4}">
      <dgm:prSet phldrT="[Texte]" custT="1"/>
      <dgm:spPr/>
      <dgm:t>
        <a:bodyPr/>
        <a:lstStyle/>
        <a:p>
          <a:r>
            <a:rPr lang="fr-BE" sz="1200" b="1" dirty="0" smtClean="0">
              <a:solidFill>
                <a:schemeClr val="tx2"/>
              </a:solidFill>
              <a:latin typeface="Calibri" panose="020F0502020204030204" pitchFamily="34" charset="0"/>
            </a:rPr>
            <a:t>1. LA REGIE</a:t>
          </a:r>
          <a:endParaRPr lang="fr-BE" sz="1200" b="1" u="sng" dirty="0" smtClean="0">
            <a:solidFill>
              <a:schemeClr val="tx2"/>
            </a:solidFill>
            <a:latin typeface="Calibri" panose="020F0502020204030204" pitchFamily="34" charset="0"/>
          </a:endParaRPr>
        </a:p>
        <a:p>
          <a:r>
            <a:rPr lang="fr-BE" sz="1200" dirty="0" smtClean="0">
              <a:solidFill>
                <a:schemeClr val="tx2"/>
              </a:solidFill>
              <a:latin typeface="Calibri" panose="020F0502020204030204" pitchFamily="34" charset="0"/>
            </a:rPr>
            <a:t>Régulation de l’offre </a:t>
          </a:r>
        </a:p>
        <a:p>
          <a:r>
            <a:rPr lang="fr-BE" sz="1200" dirty="0" smtClean="0">
              <a:solidFill>
                <a:schemeClr val="tx2"/>
              </a:solidFill>
              <a:latin typeface="Calibri" panose="020F0502020204030204" pitchFamily="34" charset="0"/>
            </a:rPr>
            <a:t>Qualité de la formation</a:t>
          </a:r>
        </a:p>
        <a:p>
          <a:r>
            <a:rPr lang="fr-BE" sz="1200" dirty="0" smtClean="0">
              <a:solidFill>
                <a:schemeClr val="tx2"/>
              </a:solidFill>
              <a:latin typeface="Calibri" panose="020F0502020204030204" pitchFamily="34" charset="0"/>
            </a:rPr>
            <a:t> Sécurisation des parcours  </a:t>
          </a:r>
        </a:p>
        <a:p>
          <a:r>
            <a:rPr lang="fr-BE" sz="1200" dirty="0" smtClean="0">
              <a:solidFill>
                <a:schemeClr val="tx2"/>
              </a:solidFill>
              <a:latin typeface="Calibri" panose="020F0502020204030204" pitchFamily="34" charset="0"/>
            </a:rPr>
            <a:t>Développement de partenariats</a:t>
          </a:r>
          <a:endParaRPr lang="fr-BE" sz="1200" dirty="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4B9E32F0-2F6A-4EDB-BB94-94877BD80520}" type="parTrans" cxnId="{2150C025-68AE-491B-8A9C-DC29DEB2D467}">
      <dgm:prSet/>
      <dgm:spPr/>
      <dgm:t>
        <a:bodyPr/>
        <a:lstStyle/>
        <a:p>
          <a:endParaRPr lang="fr-BE"/>
        </a:p>
      </dgm:t>
    </dgm:pt>
    <dgm:pt modelId="{9CADAB6D-3FE0-4575-B85D-BA27C5ABF392}" type="sibTrans" cxnId="{2150C025-68AE-491B-8A9C-DC29DEB2D467}">
      <dgm:prSet/>
      <dgm:spPr/>
      <dgm:t>
        <a:bodyPr/>
        <a:lstStyle/>
        <a:p>
          <a:endParaRPr lang="fr-BE"/>
        </a:p>
      </dgm:t>
    </dgm:pt>
    <dgm:pt modelId="{F8103177-8DD5-4F13-934E-6E30092039ED}">
      <dgm:prSet phldrT="[Texte]" custT="1"/>
      <dgm:spPr/>
      <dgm:t>
        <a:bodyPr/>
        <a:lstStyle/>
        <a:p>
          <a:r>
            <a:rPr lang="fr-BE" sz="1200" b="1" dirty="0" smtClean="0">
              <a:solidFill>
                <a:schemeClr val="tx2"/>
              </a:solidFill>
              <a:latin typeface="Calibri" panose="020F0502020204030204" pitchFamily="34" charset="0"/>
            </a:rPr>
            <a:t>2. LE PLAN D’ACTION ENTREPRISES</a:t>
          </a:r>
        </a:p>
        <a:p>
          <a:r>
            <a:rPr lang="fr-BE" sz="1200" b="0" dirty="0" smtClean="0">
              <a:solidFill>
                <a:schemeClr val="tx2"/>
              </a:solidFill>
              <a:latin typeface="Calibri" panose="020F0502020204030204" pitchFamily="34" charset="0"/>
            </a:rPr>
            <a:t>Clarification de l’offre de services aux entreprises </a:t>
          </a:r>
        </a:p>
        <a:p>
          <a:r>
            <a:rPr lang="fr-BE" sz="1200" b="0" dirty="0" smtClean="0">
              <a:solidFill>
                <a:schemeClr val="tx2"/>
              </a:solidFill>
              <a:latin typeface="Calibri" panose="020F0502020204030204" pitchFamily="34" charset="0"/>
            </a:rPr>
            <a:t>(FPIE notamment)</a:t>
          </a:r>
        </a:p>
        <a:p>
          <a:r>
            <a:rPr lang="fr-BE" sz="1200" b="0" dirty="0" smtClean="0">
              <a:solidFill>
                <a:schemeClr val="tx2"/>
              </a:solidFill>
              <a:latin typeface="Calibri" panose="020F0502020204030204" pitchFamily="34" charset="0"/>
            </a:rPr>
            <a:t>Fusion avec la formation pme (01.01.20)</a:t>
          </a:r>
          <a:endParaRPr lang="fr-BE" sz="1200" b="0" dirty="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B9E429DE-E245-47FE-AF05-0EFCF364B3F5}" type="parTrans" cxnId="{65FC3A59-1D9A-4795-B32B-23A1F91DC358}">
      <dgm:prSet/>
      <dgm:spPr/>
      <dgm:t>
        <a:bodyPr/>
        <a:lstStyle/>
        <a:p>
          <a:endParaRPr lang="fr-BE"/>
        </a:p>
      </dgm:t>
    </dgm:pt>
    <dgm:pt modelId="{44F1792F-A7BA-4430-A906-59BE1B72894E}" type="sibTrans" cxnId="{65FC3A59-1D9A-4795-B32B-23A1F91DC358}">
      <dgm:prSet/>
      <dgm:spPr/>
      <dgm:t>
        <a:bodyPr/>
        <a:lstStyle/>
        <a:p>
          <a:endParaRPr lang="fr-BE"/>
        </a:p>
      </dgm:t>
    </dgm:pt>
    <dgm:pt modelId="{2104BFD1-F04B-436E-8D34-3853B95D9CAB}">
      <dgm:prSet phldrT="[Texte]" custT="1"/>
      <dgm:spPr/>
      <dgm:t>
        <a:bodyPr/>
        <a:lstStyle/>
        <a:p>
          <a:endParaRPr lang="fr-BE" sz="1200" b="1" dirty="0" smtClean="0">
            <a:solidFill>
              <a:srgbClr val="0070C0"/>
            </a:solidFill>
            <a:latin typeface="Calibri" panose="020F0502020204030204" pitchFamily="34" charset="0"/>
          </a:endParaRPr>
        </a:p>
        <a:p>
          <a:r>
            <a:rPr lang="fr-BE" sz="1200" b="1" dirty="0" smtClean="0">
              <a:solidFill>
                <a:schemeClr val="tx2"/>
              </a:solidFill>
              <a:latin typeface="Calibri" panose="020F0502020204030204" pitchFamily="34" charset="0"/>
            </a:rPr>
            <a:t>3. LA DIGITALISATION </a:t>
          </a:r>
        </a:p>
        <a:p>
          <a:r>
            <a:rPr lang="fr-BE" sz="1200" b="0" u="none" dirty="0" smtClean="0">
              <a:solidFill>
                <a:schemeClr val="tx2"/>
              </a:solidFill>
              <a:latin typeface="Calibri" panose="020F0502020204030204" pitchFamily="34" charset="0"/>
            </a:rPr>
            <a:t>Simplification administrative</a:t>
          </a:r>
        </a:p>
        <a:p>
          <a:r>
            <a:rPr lang="fr-BE" sz="1200" b="0" dirty="0" smtClean="0">
              <a:solidFill>
                <a:schemeClr val="tx2"/>
              </a:solidFill>
              <a:latin typeface="Calibri" panose="020F0502020204030204" pitchFamily="34" charset="0"/>
            </a:rPr>
            <a:t>Lancement de l’outil en ligne entreprises (2018)</a:t>
          </a:r>
        </a:p>
        <a:p>
          <a:endParaRPr lang="fr-BE" sz="1200" b="0" dirty="0" smtClean="0">
            <a:solidFill>
              <a:srgbClr val="0070C0"/>
            </a:solidFill>
            <a:latin typeface="Calibri" panose="020F0502020204030204" pitchFamily="34" charset="0"/>
          </a:endParaRPr>
        </a:p>
        <a:p>
          <a:endParaRPr lang="fr-BE" sz="1200" b="1" dirty="0">
            <a:solidFill>
              <a:srgbClr val="0070C0"/>
            </a:solidFill>
            <a:latin typeface="Calibri" panose="020F0502020204030204" pitchFamily="34" charset="0"/>
          </a:endParaRPr>
        </a:p>
      </dgm:t>
    </dgm:pt>
    <dgm:pt modelId="{D15BDF2A-A8F7-48FF-A0A3-B0246E3951B1}" type="parTrans" cxnId="{4DC9AEA8-D626-4D9B-B6C4-CC259DA334BD}">
      <dgm:prSet/>
      <dgm:spPr/>
      <dgm:t>
        <a:bodyPr/>
        <a:lstStyle/>
        <a:p>
          <a:endParaRPr lang="fr-BE"/>
        </a:p>
      </dgm:t>
    </dgm:pt>
    <dgm:pt modelId="{9635BC47-C9E8-4C3E-961E-6ADB5142D4A1}" type="sibTrans" cxnId="{4DC9AEA8-D626-4D9B-B6C4-CC259DA334BD}">
      <dgm:prSet/>
      <dgm:spPr/>
      <dgm:t>
        <a:bodyPr/>
        <a:lstStyle/>
        <a:p>
          <a:endParaRPr lang="fr-BE"/>
        </a:p>
      </dgm:t>
    </dgm:pt>
    <dgm:pt modelId="{3C943DCF-4D7C-49D8-B09C-ED506E962633}">
      <dgm:prSet phldrT="[Texte]" custT="1"/>
      <dgm:spPr/>
      <dgm:t>
        <a:bodyPr/>
        <a:lstStyle/>
        <a:p>
          <a:r>
            <a:rPr lang="fr-BE" sz="1200" b="1" dirty="0" smtClean="0">
              <a:solidFill>
                <a:schemeClr val="tx2"/>
              </a:solidFill>
              <a:latin typeface="Calibri" panose="020F0502020204030204" pitchFamily="34" charset="0"/>
            </a:rPr>
            <a:t>4. LES PÔLES FORMATION EMPLOI </a:t>
          </a:r>
        </a:p>
        <a:p>
          <a:r>
            <a:rPr lang="fr-BE" sz="1200" b="1" dirty="0" smtClean="0">
              <a:solidFill>
                <a:schemeClr val="tx2"/>
              </a:solidFill>
              <a:latin typeface="Calibri" panose="020F0502020204030204" pitchFamily="34" charset="0"/>
            </a:rPr>
            <a:t>Articulés à la CDM  </a:t>
          </a:r>
          <a:endParaRPr lang="fr-BE" sz="1200" b="1" u="sng" dirty="0" smtClean="0">
            <a:solidFill>
              <a:schemeClr val="tx2"/>
            </a:solidFill>
            <a:latin typeface="Calibri" panose="020F0502020204030204" pitchFamily="34" charset="0"/>
          </a:endParaRPr>
        </a:p>
        <a:p>
          <a:r>
            <a:rPr lang="fr-BE" sz="1200" b="0" dirty="0" smtClean="0">
              <a:solidFill>
                <a:schemeClr val="tx2"/>
              </a:solidFill>
              <a:latin typeface="Calibri" panose="020F0502020204030204" pitchFamily="34" charset="0"/>
            </a:rPr>
            <a:t>Finalisation des statuts, organigrammes, budgets et conventions </a:t>
          </a:r>
          <a:r>
            <a:rPr lang="fr-BE" sz="1200" b="0" dirty="0" err="1" smtClean="0">
              <a:solidFill>
                <a:schemeClr val="tx2"/>
              </a:solidFill>
              <a:latin typeface="Calibri" panose="020F0502020204030204" pitchFamily="34" charset="0"/>
            </a:rPr>
            <a:t>multipartenariales</a:t>
          </a:r>
          <a:endParaRPr lang="fr-BE" sz="1200" b="0" dirty="0" smtClean="0">
            <a:solidFill>
              <a:schemeClr val="tx2"/>
            </a:solidFill>
            <a:latin typeface="Calibri" panose="020F0502020204030204" pitchFamily="34" charset="0"/>
          </a:endParaRPr>
        </a:p>
        <a:p>
          <a:r>
            <a:rPr lang="fr-BE" sz="1200" b="0" dirty="0" smtClean="0">
              <a:solidFill>
                <a:schemeClr val="tx2"/>
              </a:solidFill>
              <a:latin typeface="Calibri" panose="020F0502020204030204" pitchFamily="34" charset="0"/>
            </a:rPr>
            <a:t>Déménagements </a:t>
          </a:r>
        </a:p>
      </dgm:t>
    </dgm:pt>
    <dgm:pt modelId="{F68AA633-3280-4ED9-82C8-8F42232425DB}" type="parTrans" cxnId="{B89F7F87-82C4-4FF8-A7A6-5B354926E04E}">
      <dgm:prSet/>
      <dgm:spPr/>
      <dgm:t>
        <a:bodyPr/>
        <a:lstStyle/>
        <a:p>
          <a:endParaRPr lang="fr-BE"/>
        </a:p>
      </dgm:t>
    </dgm:pt>
    <dgm:pt modelId="{F1430AAB-A1ED-4F9B-BE45-3B86C86FF588}" type="sibTrans" cxnId="{B89F7F87-82C4-4FF8-A7A6-5B354926E04E}">
      <dgm:prSet/>
      <dgm:spPr/>
      <dgm:t>
        <a:bodyPr/>
        <a:lstStyle/>
        <a:p>
          <a:endParaRPr lang="fr-BE"/>
        </a:p>
      </dgm:t>
    </dgm:pt>
    <dgm:pt modelId="{BFA560DC-E82A-4EA7-B21D-C43B9B0D44B0}" type="pres">
      <dgm:prSet presAssocID="{8567A8A1-B60D-42CB-8175-CEEF291AAB1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466B4D4F-0DC9-46AD-A211-2DF5C215C7FE}" type="pres">
      <dgm:prSet presAssocID="{E8E9F10B-40D7-424D-94CD-04D1E1EB8DCA}" presName="centerShape" presStyleLbl="node0" presStyleIdx="0" presStyleCnt="1" custScaleX="120024" custScaleY="112650"/>
      <dgm:spPr/>
      <dgm:t>
        <a:bodyPr/>
        <a:lstStyle/>
        <a:p>
          <a:endParaRPr lang="fr-BE"/>
        </a:p>
      </dgm:t>
    </dgm:pt>
    <dgm:pt modelId="{DC48CECF-2335-4024-B971-6A022052E664}" type="pres">
      <dgm:prSet presAssocID="{E25EB4CE-4F87-46B4-B51B-A799A3ABF6F4}" presName="node" presStyleLbl="node1" presStyleIdx="0" presStyleCnt="4" custScaleX="202606" custScaleY="116608" custRadScaleRad="95438" custRadScaleInc="1421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FC04AAF-FA93-48FE-98DB-6EBABAC237CB}" type="pres">
      <dgm:prSet presAssocID="{E25EB4CE-4F87-46B4-B51B-A799A3ABF6F4}" presName="dummy" presStyleCnt="0"/>
      <dgm:spPr/>
    </dgm:pt>
    <dgm:pt modelId="{B2224D5F-B576-49B9-A241-196F086EA06D}" type="pres">
      <dgm:prSet presAssocID="{9CADAB6D-3FE0-4575-B85D-BA27C5ABF392}" presName="sibTrans" presStyleLbl="sibTrans2D1" presStyleIdx="0" presStyleCnt="4"/>
      <dgm:spPr/>
      <dgm:t>
        <a:bodyPr/>
        <a:lstStyle/>
        <a:p>
          <a:endParaRPr lang="fr-BE"/>
        </a:p>
      </dgm:t>
    </dgm:pt>
    <dgm:pt modelId="{BAE0BE5B-0104-4C04-9BC6-6F6176B12C08}" type="pres">
      <dgm:prSet presAssocID="{F8103177-8DD5-4F13-934E-6E30092039ED}" presName="node" presStyleLbl="node1" presStyleIdx="1" presStyleCnt="4" custScaleX="147401" custScaleY="188551" custRadScaleRad="103497" custRadScaleInc="717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B2AFE61-5749-4B9E-B06B-B3B7D185BD6C}" type="pres">
      <dgm:prSet presAssocID="{F8103177-8DD5-4F13-934E-6E30092039ED}" presName="dummy" presStyleCnt="0"/>
      <dgm:spPr/>
    </dgm:pt>
    <dgm:pt modelId="{8A5F779D-078A-4CE8-B05D-CB074F528452}" type="pres">
      <dgm:prSet presAssocID="{44F1792F-A7BA-4430-A906-59BE1B72894E}" presName="sibTrans" presStyleLbl="sibTrans2D1" presStyleIdx="1" presStyleCnt="4"/>
      <dgm:spPr/>
      <dgm:t>
        <a:bodyPr/>
        <a:lstStyle/>
        <a:p>
          <a:endParaRPr lang="fr-BE"/>
        </a:p>
      </dgm:t>
    </dgm:pt>
    <dgm:pt modelId="{19055673-1EE1-453D-B9C3-AE6A29E93A01}" type="pres">
      <dgm:prSet presAssocID="{2104BFD1-F04B-436E-8D34-3853B95D9CAB}" presName="node" presStyleLbl="node1" presStyleIdx="2" presStyleCnt="4" custScaleX="189611" custScaleY="125600" custRadScaleRad="95730" custRadScaleInc="-141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BDB0D12-53AC-4C7D-B9FD-819BC6DDF83A}" type="pres">
      <dgm:prSet presAssocID="{2104BFD1-F04B-436E-8D34-3853B95D9CAB}" presName="dummy" presStyleCnt="0"/>
      <dgm:spPr/>
    </dgm:pt>
    <dgm:pt modelId="{1A9ADFD5-1C91-4F5A-ABDC-0AE361BF17DE}" type="pres">
      <dgm:prSet presAssocID="{9635BC47-C9E8-4C3E-961E-6ADB5142D4A1}" presName="sibTrans" presStyleLbl="sibTrans2D1" presStyleIdx="2" presStyleCnt="4"/>
      <dgm:spPr/>
      <dgm:t>
        <a:bodyPr/>
        <a:lstStyle/>
        <a:p>
          <a:endParaRPr lang="fr-BE"/>
        </a:p>
      </dgm:t>
    </dgm:pt>
    <dgm:pt modelId="{2BB20C76-8834-4CA7-93D7-1EEC09BB7B0F}" type="pres">
      <dgm:prSet presAssocID="{3C943DCF-4D7C-49D8-B09C-ED506E962633}" presName="node" presStyleLbl="node1" presStyleIdx="3" presStyleCnt="4" custScaleX="154976" custScaleY="179131" custRadScaleRad="106600" custRadScaleInc="4872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883399D-B9E7-4E2F-A920-6FDFCC8D4D28}" type="pres">
      <dgm:prSet presAssocID="{3C943DCF-4D7C-49D8-B09C-ED506E962633}" presName="dummy" presStyleCnt="0"/>
      <dgm:spPr/>
    </dgm:pt>
    <dgm:pt modelId="{4F7D64C6-20C0-48A3-BC48-EC439E0A02F1}" type="pres">
      <dgm:prSet presAssocID="{F1430AAB-A1ED-4F9B-BE45-3B86C86FF588}" presName="sibTrans" presStyleLbl="sibTrans2D1" presStyleIdx="3" presStyleCnt="4"/>
      <dgm:spPr/>
      <dgm:t>
        <a:bodyPr/>
        <a:lstStyle/>
        <a:p>
          <a:endParaRPr lang="fr-BE"/>
        </a:p>
      </dgm:t>
    </dgm:pt>
  </dgm:ptLst>
  <dgm:cxnLst>
    <dgm:cxn modelId="{65FC3A59-1D9A-4795-B32B-23A1F91DC358}" srcId="{E8E9F10B-40D7-424D-94CD-04D1E1EB8DCA}" destId="{F8103177-8DD5-4F13-934E-6E30092039ED}" srcOrd="1" destOrd="0" parTransId="{B9E429DE-E245-47FE-AF05-0EFCF364B3F5}" sibTransId="{44F1792F-A7BA-4430-A906-59BE1B72894E}"/>
    <dgm:cxn modelId="{5A9517AC-13D0-4068-839B-015E61177943}" type="presOf" srcId="{9CADAB6D-3FE0-4575-B85D-BA27C5ABF392}" destId="{B2224D5F-B576-49B9-A241-196F086EA06D}" srcOrd="0" destOrd="0" presId="urn:microsoft.com/office/officeart/2005/8/layout/radial6"/>
    <dgm:cxn modelId="{4DC9AEA8-D626-4D9B-B6C4-CC259DA334BD}" srcId="{E8E9F10B-40D7-424D-94CD-04D1E1EB8DCA}" destId="{2104BFD1-F04B-436E-8D34-3853B95D9CAB}" srcOrd="2" destOrd="0" parTransId="{D15BDF2A-A8F7-48FF-A0A3-B0246E3951B1}" sibTransId="{9635BC47-C9E8-4C3E-961E-6ADB5142D4A1}"/>
    <dgm:cxn modelId="{2150C025-68AE-491B-8A9C-DC29DEB2D467}" srcId="{E8E9F10B-40D7-424D-94CD-04D1E1EB8DCA}" destId="{E25EB4CE-4F87-46B4-B51B-A799A3ABF6F4}" srcOrd="0" destOrd="0" parTransId="{4B9E32F0-2F6A-4EDB-BB94-94877BD80520}" sibTransId="{9CADAB6D-3FE0-4575-B85D-BA27C5ABF392}"/>
    <dgm:cxn modelId="{5570C477-D395-499B-ACB7-4B7592295A7F}" type="presOf" srcId="{F1430AAB-A1ED-4F9B-BE45-3B86C86FF588}" destId="{4F7D64C6-20C0-48A3-BC48-EC439E0A02F1}" srcOrd="0" destOrd="0" presId="urn:microsoft.com/office/officeart/2005/8/layout/radial6"/>
    <dgm:cxn modelId="{C8B60170-9B9B-4823-A1B4-1E4F0C5157F0}" type="presOf" srcId="{8567A8A1-B60D-42CB-8175-CEEF291AAB12}" destId="{BFA560DC-E82A-4EA7-B21D-C43B9B0D44B0}" srcOrd="0" destOrd="0" presId="urn:microsoft.com/office/officeart/2005/8/layout/radial6"/>
    <dgm:cxn modelId="{20545842-0A51-4731-9D48-9A3103AC82FE}" type="presOf" srcId="{E8E9F10B-40D7-424D-94CD-04D1E1EB8DCA}" destId="{466B4D4F-0DC9-46AD-A211-2DF5C215C7FE}" srcOrd="0" destOrd="0" presId="urn:microsoft.com/office/officeart/2005/8/layout/radial6"/>
    <dgm:cxn modelId="{B8A6384B-26E4-4EA8-8307-E036D045D127}" srcId="{8567A8A1-B60D-42CB-8175-CEEF291AAB12}" destId="{E8E9F10B-40D7-424D-94CD-04D1E1EB8DCA}" srcOrd="0" destOrd="0" parTransId="{F3B8331C-6CC6-436D-BA8C-7EAEE68D6633}" sibTransId="{9951548C-3AB8-4EB6-A205-7376C9DC795A}"/>
    <dgm:cxn modelId="{A1018C76-151C-47FD-8C86-8FDF0B652C05}" type="presOf" srcId="{9635BC47-C9E8-4C3E-961E-6ADB5142D4A1}" destId="{1A9ADFD5-1C91-4F5A-ABDC-0AE361BF17DE}" srcOrd="0" destOrd="0" presId="urn:microsoft.com/office/officeart/2005/8/layout/radial6"/>
    <dgm:cxn modelId="{2EBDB900-6EF0-4651-BD6F-50E20ED84840}" type="presOf" srcId="{3C943DCF-4D7C-49D8-B09C-ED506E962633}" destId="{2BB20C76-8834-4CA7-93D7-1EEC09BB7B0F}" srcOrd="0" destOrd="0" presId="urn:microsoft.com/office/officeart/2005/8/layout/radial6"/>
    <dgm:cxn modelId="{6D563ECD-3AC8-4F1C-9E2D-C15CD30C966F}" type="presOf" srcId="{2104BFD1-F04B-436E-8D34-3853B95D9CAB}" destId="{19055673-1EE1-453D-B9C3-AE6A29E93A01}" srcOrd="0" destOrd="0" presId="urn:microsoft.com/office/officeart/2005/8/layout/radial6"/>
    <dgm:cxn modelId="{B86FF6B0-81D2-4240-A963-14A5AE9B7D27}" type="presOf" srcId="{E25EB4CE-4F87-46B4-B51B-A799A3ABF6F4}" destId="{DC48CECF-2335-4024-B971-6A022052E664}" srcOrd="0" destOrd="0" presId="urn:microsoft.com/office/officeart/2005/8/layout/radial6"/>
    <dgm:cxn modelId="{3AA6DA60-967A-4017-8408-86EA62274D27}" type="presOf" srcId="{F8103177-8DD5-4F13-934E-6E30092039ED}" destId="{BAE0BE5B-0104-4C04-9BC6-6F6176B12C08}" srcOrd="0" destOrd="0" presId="urn:microsoft.com/office/officeart/2005/8/layout/radial6"/>
    <dgm:cxn modelId="{B89F7F87-82C4-4FF8-A7A6-5B354926E04E}" srcId="{E8E9F10B-40D7-424D-94CD-04D1E1EB8DCA}" destId="{3C943DCF-4D7C-49D8-B09C-ED506E962633}" srcOrd="3" destOrd="0" parTransId="{F68AA633-3280-4ED9-82C8-8F42232425DB}" sibTransId="{F1430AAB-A1ED-4F9B-BE45-3B86C86FF588}"/>
    <dgm:cxn modelId="{47E4B998-9384-4977-91E4-FDC4F60E7DE0}" type="presOf" srcId="{44F1792F-A7BA-4430-A906-59BE1B72894E}" destId="{8A5F779D-078A-4CE8-B05D-CB074F528452}" srcOrd="0" destOrd="0" presId="urn:microsoft.com/office/officeart/2005/8/layout/radial6"/>
    <dgm:cxn modelId="{8C10A190-1BB3-4650-BF0F-9518A16CD646}" type="presParOf" srcId="{BFA560DC-E82A-4EA7-B21D-C43B9B0D44B0}" destId="{466B4D4F-0DC9-46AD-A211-2DF5C215C7FE}" srcOrd="0" destOrd="0" presId="urn:microsoft.com/office/officeart/2005/8/layout/radial6"/>
    <dgm:cxn modelId="{F5D04866-BD35-4A6A-8B2C-779A758DFB0B}" type="presParOf" srcId="{BFA560DC-E82A-4EA7-B21D-C43B9B0D44B0}" destId="{DC48CECF-2335-4024-B971-6A022052E664}" srcOrd="1" destOrd="0" presId="urn:microsoft.com/office/officeart/2005/8/layout/radial6"/>
    <dgm:cxn modelId="{F1C3C0C6-9E9E-4341-BDB6-F2A72319906E}" type="presParOf" srcId="{BFA560DC-E82A-4EA7-B21D-C43B9B0D44B0}" destId="{0FC04AAF-FA93-48FE-98DB-6EBABAC237CB}" srcOrd="2" destOrd="0" presId="urn:microsoft.com/office/officeart/2005/8/layout/radial6"/>
    <dgm:cxn modelId="{0107BC4E-81A5-4333-9CBF-143C38FF0904}" type="presParOf" srcId="{BFA560DC-E82A-4EA7-B21D-C43B9B0D44B0}" destId="{B2224D5F-B576-49B9-A241-196F086EA06D}" srcOrd="3" destOrd="0" presId="urn:microsoft.com/office/officeart/2005/8/layout/radial6"/>
    <dgm:cxn modelId="{05380A7E-63A4-4F67-99EC-3BBC14CF241F}" type="presParOf" srcId="{BFA560DC-E82A-4EA7-B21D-C43B9B0D44B0}" destId="{BAE0BE5B-0104-4C04-9BC6-6F6176B12C08}" srcOrd="4" destOrd="0" presId="urn:microsoft.com/office/officeart/2005/8/layout/radial6"/>
    <dgm:cxn modelId="{0CA13BE9-0796-4F5D-B32F-4B2A4355E2EF}" type="presParOf" srcId="{BFA560DC-E82A-4EA7-B21D-C43B9B0D44B0}" destId="{AB2AFE61-5749-4B9E-B06B-B3B7D185BD6C}" srcOrd="5" destOrd="0" presId="urn:microsoft.com/office/officeart/2005/8/layout/radial6"/>
    <dgm:cxn modelId="{E3450570-96CB-4DDC-96AB-475385ECB379}" type="presParOf" srcId="{BFA560DC-E82A-4EA7-B21D-C43B9B0D44B0}" destId="{8A5F779D-078A-4CE8-B05D-CB074F528452}" srcOrd="6" destOrd="0" presId="urn:microsoft.com/office/officeart/2005/8/layout/radial6"/>
    <dgm:cxn modelId="{82A92B4F-21D8-4C4C-B702-F7387FF779F1}" type="presParOf" srcId="{BFA560DC-E82A-4EA7-B21D-C43B9B0D44B0}" destId="{19055673-1EE1-453D-B9C3-AE6A29E93A01}" srcOrd="7" destOrd="0" presId="urn:microsoft.com/office/officeart/2005/8/layout/radial6"/>
    <dgm:cxn modelId="{88742E32-4038-4D54-BAB0-00CFDCCAEC05}" type="presParOf" srcId="{BFA560DC-E82A-4EA7-B21D-C43B9B0D44B0}" destId="{EBDB0D12-53AC-4C7D-B9FD-819BC6DDF83A}" srcOrd="8" destOrd="0" presId="urn:microsoft.com/office/officeart/2005/8/layout/radial6"/>
    <dgm:cxn modelId="{6A0E81DD-2132-4288-B2E0-FAD03DE61051}" type="presParOf" srcId="{BFA560DC-E82A-4EA7-B21D-C43B9B0D44B0}" destId="{1A9ADFD5-1C91-4F5A-ABDC-0AE361BF17DE}" srcOrd="9" destOrd="0" presId="urn:microsoft.com/office/officeart/2005/8/layout/radial6"/>
    <dgm:cxn modelId="{10881705-7891-4267-AC89-721E33C7B112}" type="presParOf" srcId="{BFA560DC-E82A-4EA7-B21D-C43B9B0D44B0}" destId="{2BB20C76-8834-4CA7-93D7-1EEC09BB7B0F}" srcOrd="10" destOrd="0" presId="urn:microsoft.com/office/officeart/2005/8/layout/radial6"/>
    <dgm:cxn modelId="{27190C7E-1CD9-4C38-8EA8-EF70C387390C}" type="presParOf" srcId="{BFA560DC-E82A-4EA7-B21D-C43B9B0D44B0}" destId="{D883399D-B9E7-4E2F-A920-6FDFCC8D4D28}" srcOrd="11" destOrd="0" presId="urn:microsoft.com/office/officeart/2005/8/layout/radial6"/>
    <dgm:cxn modelId="{CE7FB811-120A-4775-91BF-79C889C2959F}" type="presParOf" srcId="{BFA560DC-E82A-4EA7-B21D-C43B9B0D44B0}" destId="{4F7D64C6-20C0-48A3-BC48-EC439E0A02F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D64C6-20C0-48A3-BC48-EC439E0A02F1}">
      <dsp:nvSpPr>
        <dsp:cNvPr id="0" name=""/>
        <dsp:cNvSpPr/>
      </dsp:nvSpPr>
      <dsp:spPr>
        <a:xfrm>
          <a:off x="1035204" y="794410"/>
          <a:ext cx="4817849" cy="4817849"/>
        </a:xfrm>
        <a:prstGeom prst="blockArc">
          <a:avLst>
            <a:gd name="adj1" fmla="val 11050453"/>
            <a:gd name="adj2" fmla="val 16233531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A9ADFD5-1C91-4F5A-ABDC-0AE361BF17DE}">
      <dsp:nvSpPr>
        <dsp:cNvPr id="0" name=""/>
        <dsp:cNvSpPr/>
      </dsp:nvSpPr>
      <dsp:spPr>
        <a:xfrm>
          <a:off x="1041163" y="586640"/>
          <a:ext cx="4817849" cy="4817849"/>
        </a:xfrm>
        <a:prstGeom prst="blockArc">
          <a:avLst>
            <a:gd name="adj1" fmla="val 5375187"/>
            <a:gd name="adj2" fmla="val 10746679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A5F779D-078A-4CE8-B05D-CB074F528452}">
      <dsp:nvSpPr>
        <dsp:cNvPr id="0" name=""/>
        <dsp:cNvSpPr/>
      </dsp:nvSpPr>
      <dsp:spPr>
        <a:xfrm>
          <a:off x="1044002" y="586621"/>
          <a:ext cx="4817849" cy="4817849"/>
        </a:xfrm>
        <a:prstGeom prst="blockArc">
          <a:avLst>
            <a:gd name="adj1" fmla="val 160235"/>
            <a:gd name="adj2" fmla="val 5379334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2224D5F-B576-49B9-A241-196F086EA06D}">
      <dsp:nvSpPr>
        <dsp:cNvPr id="0" name=""/>
        <dsp:cNvSpPr/>
      </dsp:nvSpPr>
      <dsp:spPr>
        <a:xfrm>
          <a:off x="1043497" y="794476"/>
          <a:ext cx="4817849" cy="4817849"/>
        </a:xfrm>
        <a:prstGeom prst="blockArc">
          <a:avLst>
            <a:gd name="adj1" fmla="val 16221415"/>
            <a:gd name="adj2" fmla="val 21456461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66B4D4F-0DC9-46AD-A211-2DF5C215C7FE}">
      <dsp:nvSpPr>
        <dsp:cNvPr id="0" name=""/>
        <dsp:cNvSpPr/>
      </dsp:nvSpPr>
      <dsp:spPr>
        <a:xfrm>
          <a:off x="2119136" y="1846592"/>
          <a:ext cx="2662471" cy="249889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1" kern="1200" dirty="0" smtClean="0">
              <a:solidFill>
                <a:schemeClr val="tx2"/>
              </a:solidFill>
              <a:latin typeface="Calibri" panose="020F0502020204030204" pitchFamily="34" charset="0"/>
            </a:rPr>
            <a:t>Le contrat de gestion est traduit en objectifs opérationnels via le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1" kern="1200" dirty="0" smtClean="0">
              <a:solidFill>
                <a:schemeClr val="tx2"/>
              </a:solidFill>
              <a:latin typeface="Calibri" panose="020F0502020204030204" pitchFamily="34" charset="0"/>
            </a:rPr>
            <a:t>le Plan de gestion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1" kern="1200" dirty="0" smtClean="0">
              <a:solidFill>
                <a:schemeClr val="tx2"/>
              </a:solidFill>
              <a:latin typeface="Calibri" panose="020F0502020204030204" pitchFamily="34" charset="0"/>
            </a:rPr>
            <a:t>2017-2022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1" kern="1200" dirty="0" smtClean="0">
              <a:solidFill>
                <a:schemeClr val="tx2"/>
              </a:solidFill>
              <a:latin typeface="Calibri" panose="020F0502020204030204" pitchFamily="34" charset="0"/>
            </a:rPr>
            <a:t>+ COMITE DES PROJETS</a:t>
          </a:r>
        </a:p>
      </dsp:txBody>
      <dsp:txXfrm>
        <a:off x="2509046" y="2212547"/>
        <a:ext cx="1882651" cy="1766985"/>
      </dsp:txXfrm>
    </dsp:sp>
    <dsp:sp modelId="{DC48CECF-2335-4024-B971-6A022052E664}">
      <dsp:nvSpPr>
        <dsp:cNvPr id="0" name=""/>
        <dsp:cNvSpPr/>
      </dsp:nvSpPr>
      <dsp:spPr>
        <a:xfrm>
          <a:off x="1894049" y="-54920"/>
          <a:ext cx="3146061" cy="181068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b="1" kern="1200" dirty="0" smtClean="0">
              <a:solidFill>
                <a:schemeClr val="tx2"/>
              </a:solidFill>
              <a:latin typeface="Calibri" panose="020F0502020204030204" pitchFamily="34" charset="0"/>
            </a:rPr>
            <a:t>1. LA REGIE</a:t>
          </a:r>
          <a:endParaRPr lang="fr-BE" sz="1200" b="1" u="sng" kern="1200" dirty="0" smtClean="0">
            <a:solidFill>
              <a:schemeClr val="tx2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kern="1200" dirty="0" smtClean="0">
              <a:solidFill>
                <a:schemeClr val="tx2"/>
              </a:solidFill>
              <a:latin typeface="Calibri" panose="020F0502020204030204" pitchFamily="34" charset="0"/>
            </a:rPr>
            <a:t>Régulation de l’offre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kern="1200" dirty="0" smtClean="0">
              <a:solidFill>
                <a:schemeClr val="tx2"/>
              </a:solidFill>
              <a:latin typeface="Calibri" panose="020F0502020204030204" pitchFamily="34" charset="0"/>
            </a:rPr>
            <a:t>Qualité de la formation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kern="1200" dirty="0" smtClean="0">
              <a:solidFill>
                <a:schemeClr val="tx2"/>
              </a:solidFill>
              <a:latin typeface="Calibri" panose="020F0502020204030204" pitchFamily="34" charset="0"/>
            </a:rPr>
            <a:t> Sécurisation des parcours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kern="1200" dirty="0" smtClean="0">
              <a:solidFill>
                <a:schemeClr val="tx2"/>
              </a:solidFill>
              <a:latin typeface="Calibri" panose="020F0502020204030204" pitchFamily="34" charset="0"/>
            </a:rPr>
            <a:t>Développement de partenariats</a:t>
          </a:r>
          <a:endParaRPr lang="fr-BE" sz="1200" kern="1200" dirty="0">
            <a:solidFill>
              <a:schemeClr val="tx2"/>
            </a:solidFill>
            <a:latin typeface="Calibri" panose="020F0502020204030204" pitchFamily="34" charset="0"/>
          </a:endParaRPr>
        </a:p>
      </dsp:txBody>
      <dsp:txXfrm>
        <a:off x="2354779" y="210249"/>
        <a:ext cx="2224601" cy="1280348"/>
      </dsp:txXfrm>
    </dsp:sp>
    <dsp:sp modelId="{BAE0BE5B-0104-4C04-9BC6-6F6176B12C08}">
      <dsp:nvSpPr>
        <dsp:cNvPr id="0" name=""/>
        <dsp:cNvSpPr/>
      </dsp:nvSpPr>
      <dsp:spPr>
        <a:xfrm>
          <a:off x="4658976" y="1641275"/>
          <a:ext cx="2288839" cy="292781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b="1" kern="1200" dirty="0" smtClean="0">
              <a:solidFill>
                <a:schemeClr val="tx2"/>
              </a:solidFill>
              <a:latin typeface="Calibri" panose="020F0502020204030204" pitchFamily="34" charset="0"/>
            </a:rPr>
            <a:t>2. LE PLAN D’ACTION ENTREPRISES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b="0" kern="1200" dirty="0" smtClean="0">
              <a:solidFill>
                <a:schemeClr val="tx2"/>
              </a:solidFill>
              <a:latin typeface="Calibri" panose="020F0502020204030204" pitchFamily="34" charset="0"/>
            </a:rPr>
            <a:t>Clarification de l’offre de services aux entreprises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b="0" kern="1200" dirty="0" smtClean="0">
              <a:solidFill>
                <a:schemeClr val="tx2"/>
              </a:solidFill>
              <a:latin typeface="Calibri" panose="020F0502020204030204" pitchFamily="34" charset="0"/>
            </a:rPr>
            <a:t>(FPIE notamment)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b="0" kern="1200" dirty="0" smtClean="0">
              <a:solidFill>
                <a:schemeClr val="tx2"/>
              </a:solidFill>
              <a:latin typeface="Calibri" panose="020F0502020204030204" pitchFamily="34" charset="0"/>
            </a:rPr>
            <a:t>Fusion avec la formation pme (01.01.20)</a:t>
          </a:r>
          <a:endParaRPr lang="fr-BE" sz="1200" b="0" kern="1200" dirty="0">
            <a:solidFill>
              <a:schemeClr val="tx2"/>
            </a:solidFill>
            <a:latin typeface="Calibri" panose="020F0502020204030204" pitchFamily="34" charset="0"/>
          </a:endParaRPr>
        </a:p>
      </dsp:txBody>
      <dsp:txXfrm>
        <a:off x="4994169" y="2070044"/>
        <a:ext cx="1618453" cy="2070277"/>
      </dsp:txXfrm>
    </dsp:sp>
    <dsp:sp modelId="{19055673-1EE1-453D-B9C3-AE6A29E93A01}">
      <dsp:nvSpPr>
        <dsp:cNvPr id="0" name=""/>
        <dsp:cNvSpPr/>
      </dsp:nvSpPr>
      <dsp:spPr>
        <a:xfrm>
          <a:off x="1994934" y="4373371"/>
          <a:ext cx="2944275" cy="195031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200" b="1" kern="1200" dirty="0" smtClean="0">
            <a:solidFill>
              <a:srgbClr val="0070C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b="1" kern="1200" dirty="0" smtClean="0">
              <a:solidFill>
                <a:schemeClr val="tx2"/>
              </a:solidFill>
              <a:latin typeface="Calibri" panose="020F0502020204030204" pitchFamily="34" charset="0"/>
            </a:rPr>
            <a:t>3. LA DIGITALISATION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b="0" u="none" kern="1200" dirty="0" smtClean="0">
              <a:solidFill>
                <a:schemeClr val="tx2"/>
              </a:solidFill>
              <a:latin typeface="Calibri" panose="020F0502020204030204" pitchFamily="34" charset="0"/>
            </a:rPr>
            <a:t>Simplification administrative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b="0" kern="1200" dirty="0" smtClean="0">
              <a:solidFill>
                <a:schemeClr val="tx2"/>
              </a:solidFill>
              <a:latin typeface="Calibri" panose="020F0502020204030204" pitchFamily="34" charset="0"/>
            </a:rPr>
            <a:t>Lancement de l’outil en ligne entreprises (2018)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200" b="0" kern="1200" dirty="0" smtClean="0">
            <a:solidFill>
              <a:srgbClr val="0070C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200" b="1" kern="1200" dirty="0">
            <a:solidFill>
              <a:srgbClr val="0070C0"/>
            </a:solidFill>
            <a:latin typeface="Calibri" panose="020F0502020204030204" pitchFamily="34" charset="0"/>
          </a:endParaRPr>
        </a:p>
      </dsp:txBody>
      <dsp:txXfrm>
        <a:off x="2426113" y="4658988"/>
        <a:ext cx="2081917" cy="1379079"/>
      </dsp:txXfrm>
    </dsp:sp>
    <dsp:sp modelId="{2BB20C76-8834-4CA7-93D7-1EEC09BB7B0F}">
      <dsp:nvSpPr>
        <dsp:cNvPr id="0" name=""/>
        <dsp:cNvSpPr/>
      </dsp:nvSpPr>
      <dsp:spPr>
        <a:xfrm>
          <a:off x="-105884" y="1641289"/>
          <a:ext cx="2406463" cy="278154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b="1" kern="1200" dirty="0" smtClean="0">
              <a:solidFill>
                <a:schemeClr val="tx2"/>
              </a:solidFill>
              <a:latin typeface="Calibri" panose="020F0502020204030204" pitchFamily="34" charset="0"/>
            </a:rPr>
            <a:t>4. LES PÔLES FORMATION EMPLOI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b="1" kern="1200" dirty="0" smtClean="0">
              <a:solidFill>
                <a:schemeClr val="tx2"/>
              </a:solidFill>
              <a:latin typeface="Calibri" panose="020F0502020204030204" pitchFamily="34" charset="0"/>
            </a:rPr>
            <a:t>Articulés à la CDM  </a:t>
          </a:r>
          <a:endParaRPr lang="fr-BE" sz="1200" b="1" u="sng" kern="1200" dirty="0" smtClean="0">
            <a:solidFill>
              <a:schemeClr val="tx2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b="0" kern="1200" dirty="0" smtClean="0">
              <a:solidFill>
                <a:schemeClr val="tx2"/>
              </a:solidFill>
              <a:latin typeface="Calibri" panose="020F0502020204030204" pitchFamily="34" charset="0"/>
            </a:rPr>
            <a:t>Finalisation des statuts, organigrammes, budgets et conventions </a:t>
          </a:r>
          <a:r>
            <a:rPr lang="fr-BE" sz="1200" b="0" kern="1200" dirty="0" err="1" smtClean="0">
              <a:solidFill>
                <a:schemeClr val="tx2"/>
              </a:solidFill>
              <a:latin typeface="Calibri" panose="020F0502020204030204" pitchFamily="34" charset="0"/>
            </a:rPr>
            <a:t>multipartenariales</a:t>
          </a:r>
          <a:endParaRPr lang="fr-BE" sz="1200" b="0" kern="1200" dirty="0" smtClean="0">
            <a:solidFill>
              <a:schemeClr val="tx2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b="0" kern="1200" dirty="0" smtClean="0">
              <a:solidFill>
                <a:schemeClr val="tx2"/>
              </a:solidFill>
              <a:latin typeface="Calibri" panose="020F0502020204030204" pitchFamily="34" charset="0"/>
            </a:rPr>
            <a:t>Déménagements </a:t>
          </a:r>
        </a:p>
      </dsp:txBody>
      <dsp:txXfrm>
        <a:off x="246534" y="2048636"/>
        <a:ext cx="1701627" cy="1966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078" cy="49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4" tIns="47782" rIns="95564" bIns="47782" numCol="1" anchor="t" anchorCtr="0" compatLnSpc="1">
            <a:prstTxWarp prst="textNoShape">
              <a:avLst/>
            </a:prstTxWarp>
          </a:bodyPr>
          <a:lstStyle>
            <a:lvl1pPr defTabSz="477117">
              <a:defRPr sz="1300">
                <a:ea typeface="MS PGothic" pitchFamily="34" charset="-128"/>
                <a:cs typeface="ヒラギノ角ゴ Pro W3"/>
              </a:defRPr>
            </a:lvl1pPr>
          </a:lstStyle>
          <a:p>
            <a:endParaRPr lang="fr-FR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597" y="0"/>
            <a:ext cx="2946078" cy="49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4" tIns="47782" rIns="95564" bIns="47782" numCol="1" anchor="t" anchorCtr="0" compatLnSpc="1">
            <a:prstTxWarp prst="textNoShape">
              <a:avLst/>
            </a:prstTxWarp>
          </a:bodyPr>
          <a:lstStyle>
            <a:lvl1pPr algn="r" defTabSz="477117">
              <a:defRPr sz="1300">
                <a:ea typeface="MS PGothic" pitchFamily="34" charset="-128"/>
                <a:cs typeface="ヒラギノ角ゴ Pro W3"/>
              </a:defRPr>
            </a:lvl1pPr>
          </a:lstStyle>
          <a:p>
            <a:fld id="{B22539BF-4E52-4949-8F29-DEE87A1BCE49}" type="datetime1">
              <a:rPr lang="fr-FR" altLang="fr-FR"/>
              <a:pPr/>
              <a:t>15/10/2018</a:t>
            </a:fld>
            <a:endParaRPr lang="fr-FR" altLang="fr-FR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070"/>
            <a:ext cx="2946078" cy="49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4" tIns="47782" rIns="95564" bIns="47782" numCol="1" anchor="b" anchorCtr="0" compatLnSpc="1">
            <a:prstTxWarp prst="textNoShape">
              <a:avLst/>
            </a:prstTxWarp>
          </a:bodyPr>
          <a:lstStyle>
            <a:lvl1pPr defTabSz="477117">
              <a:defRPr sz="1300">
                <a:ea typeface="MS PGothic" pitchFamily="34" charset="-128"/>
                <a:cs typeface="ヒラギノ角ゴ Pro W3"/>
              </a:defRPr>
            </a:lvl1pPr>
          </a:lstStyle>
          <a:p>
            <a:endParaRPr lang="fr-FR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597" y="9430070"/>
            <a:ext cx="2946078" cy="49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4" tIns="47782" rIns="95564" bIns="47782" numCol="1" anchor="b" anchorCtr="0" compatLnSpc="1">
            <a:prstTxWarp prst="textNoShape">
              <a:avLst/>
            </a:prstTxWarp>
          </a:bodyPr>
          <a:lstStyle>
            <a:lvl1pPr algn="r" defTabSz="477117">
              <a:defRPr sz="1300">
                <a:ea typeface="MS PGothic" pitchFamily="34" charset="-128"/>
                <a:cs typeface="ヒラギノ角ゴ Pro W3"/>
              </a:defRPr>
            </a:lvl1pPr>
          </a:lstStyle>
          <a:p>
            <a:fld id="{DC0B0DBD-146A-406E-964B-33415E57D22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11828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46078" cy="49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224" tIns="44112" rIns="88224" bIns="44112" numCol="1" anchor="t" anchorCtr="0" compatLnSpc="1">
            <a:prstTxWarp prst="textNoShape">
              <a:avLst/>
            </a:prstTxWarp>
          </a:bodyPr>
          <a:lstStyle>
            <a:lvl1pPr defTabSz="440900">
              <a:defRPr sz="1200">
                <a:ea typeface="MS PGothic" pitchFamily="34" charset="-128"/>
                <a:cs typeface="ヒラギノ角ゴ Pro W3"/>
              </a:defRPr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50026" y="0"/>
            <a:ext cx="2946078" cy="49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224" tIns="44112" rIns="88224" bIns="44112" numCol="1" anchor="t" anchorCtr="0" compatLnSpc="1">
            <a:prstTxWarp prst="textNoShape">
              <a:avLst/>
            </a:prstTxWarp>
          </a:bodyPr>
          <a:lstStyle>
            <a:lvl1pPr algn="r" defTabSz="440900">
              <a:defRPr sz="1200">
                <a:ea typeface="MS PGothic" pitchFamily="34" charset="-128"/>
                <a:cs typeface="ヒラギノ角ゴ Pro W3"/>
              </a:defRPr>
            </a:lvl1pPr>
          </a:lstStyle>
          <a:p>
            <a:fld id="{184FA464-E71A-4B75-B945-22428D71CFC1}" type="datetimeFigureOut">
              <a:rPr lang="fr-BE" altLang="fr-FR"/>
              <a:pPr/>
              <a:t>15-10-18</a:t>
            </a:fld>
            <a:endParaRPr lang="fr-BE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9" tIns="45350" rIns="90699" bIns="45350" rtlCol="0" anchor="ctr"/>
          <a:lstStyle/>
          <a:p>
            <a:pPr lvl="0"/>
            <a:endParaRPr lang="fr-BE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679139" y="4715035"/>
            <a:ext cx="5439398" cy="446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224" tIns="44112" rIns="88224" bIns="441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Modifiez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  <a:endParaRPr lang="fr-BE" altLang="fr-FR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1" y="9430070"/>
            <a:ext cx="2946078" cy="49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224" tIns="44112" rIns="88224" bIns="44112" numCol="1" anchor="b" anchorCtr="0" compatLnSpc="1">
            <a:prstTxWarp prst="textNoShape">
              <a:avLst/>
            </a:prstTxWarp>
          </a:bodyPr>
          <a:lstStyle>
            <a:lvl1pPr defTabSz="440900">
              <a:defRPr sz="1200">
                <a:ea typeface="MS PGothic" pitchFamily="34" charset="-128"/>
                <a:cs typeface="ヒラギノ角ゴ Pro W3"/>
              </a:defRPr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50026" y="9430070"/>
            <a:ext cx="2946078" cy="49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224" tIns="44112" rIns="88224" bIns="44112" numCol="1" anchor="b" anchorCtr="0" compatLnSpc="1">
            <a:prstTxWarp prst="textNoShape">
              <a:avLst/>
            </a:prstTxWarp>
          </a:bodyPr>
          <a:lstStyle>
            <a:lvl1pPr algn="r" defTabSz="440900">
              <a:defRPr sz="1200">
                <a:ea typeface="MS PGothic" pitchFamily="34" charset="-128"/>
                <a:cs typeface="ヒラギノ角ゴ Pro W3"/>
              </a:defRPr>
            </a:lvl1pPr>
          </a:lstStyle>
          <a:p>
            <a:fld id="{74EFEC9D-C5FF-4274-A5D3-E2A0EB928757}" type="slidenum">
              <a:rPr lang="fr-BE" altLang="fr-FR"/>
              <a:pPr/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3736742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FEC9D-C5FF-4274-A5D3-E2A0EB928757}" type="slidenum">
              <a:rPr lang="fr-BE" altLang="fr-FR" smtClean="0"/>
              <a:pPr/>
              <a:t>7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2879405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6993" fontAlgn="auto">
              <a:spcBef>
                <a:spcPts val="0"/>
              </a:spcBef>
              <a:spcAft>
                <a:spcPts val="0"/>
              </a:spcAft>
              <a:defRPr/>
            </a:pPr>
            <a:fld id="{5FE29AB0-AAD1-1742-B257-2923127A9EE4}" type="slidenum">
              <a:rPr lang="fr-FR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906993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fr-FR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39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asqu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DBA72B-F7C2-4353-81AE-52195EA0C8AD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79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DBA72B-F7C2-4353-81AE-52195EA0C8AD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750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DBA72B-F7C2-4353-81AE-52195EA0C8AD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963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DBA72B-F7C2-4353-81AE-52195EA0C8AD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931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wtt_BF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8829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asq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220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wtt_B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09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wtt_BF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036440"/>
            <a:ext cx="6400800" cy="11765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DBA72B-F7C2-4353-81AE-52195EA0C8AD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975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DBA72B-F7C2-4353-81AE-52195EA0C8AD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51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DBA72B-F7C2-4353-81AE-52195EA0C8AD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77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DBA72B-F7C2-4353-81AE-52195EA0C8AD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82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DBA72B-F7C2-4353-81AE-52195EA0C8AD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925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DBA72B-F7C2-4353-81AE-52195EA0C8AD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09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DBA72B-F7C2-4353-81AE-52195EA0C8AD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02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</p:sldLayoutIdLst>
  <p:hf sldNum="0"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ヒラギノ角ゴ Pro W3" charset="0"/>
          <a:cs typeface="MS PGothic" pitchFamily="34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0"/>
          <a:cs typeface="MS PGothic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0"/>
          <a:cs typeface="MS PGothic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0"/>
          <a:cs typeface="MS PGothic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ヒラギノ角ゴ Pro W3" charset="0"/>
          <a:cs typeface="MS PGothic" pitchFamily="34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owtt_BF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550"/>
            <a:ext cx="9144000" cy="689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588224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67544" y="6309320"/>
            <a:ext cx="2123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DBA72B-F7C2-4353-81AE-52195EA0C8AD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BE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20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ヒラギノ角ゴ Pro W3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charset="0"/>
          <a:ea typeface="ヒラギノ角ゴ Pro W3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671639" y="376126"/>
            <a:ext cx="788164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24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24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2000" b="1" dirty="0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>LES IMPACTS DE L’ISP AU-DELA DU VISIBLE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BE" sz="2000" dirty="0" smtClean="0">
              <a:solidFill>
                <a:schemeClr val="tx2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2000" dirty="0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>JOURNEE D’ETUDE DE LA FEBISP</a:t>
            </a:r>
            <a:r>
              <a:rPr kumimoji="0" lang="fr-BE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 - 16 </a:t>
            </a:r>
            <a:r>
              <a:rPr lang="fr-BE" sz="2000" noProof="0" dirty="0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>OCTOBRE</a:t>
            </a:r>
            <a:r>
              <a:rPr kumimoji="0" lang="fr-BE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 2018</a:t>
            </a:r>
            <a:endParaRPr kumimoji="0" lang="fr-BE" sz="20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380380" y="813095"/>
            <a:ext cx="3024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97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oneTexte 5"/>
          <p:cNvSpPr txBox="1">
            <a:spLocks noChangeArrowheads="1"/>
          </p:cNvSpPr>
          <p:nvPr/>
        </p:nvSpPr>
        <p:spPr bwMode="auto">
          <a:xfrm>
            <a:off x="946150" y="2957975"/>
            <a:ext cx="7346950" cy="40011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2000" dirty="0">
                <a:solidFill>
                  <a:schemeClr val="bg1"/>
                </a:solidFill>
                <a:cs typeface="ヒラギノ角ゴ Pro W3"/>
              </a:rPr>
              <a:t>4</a:t>
            </a:r>
            <a:r>
              <a:rPr lang="fr-BE" sz="2000" baseline="30000" dirty="0" smtClean="0">
                <a:solidFill>
                  <a:schemeClr val="bg1"/>
                </a:solidFill>
                <a:cs typeface="ヒラギノ角ゴ Pro W3"/>
              </a:rPr>
              <a:t>e</a:t>
            </a:r>
            <a:r>
              <a:rPr lang="fr-BE" sz="2000" dirty="0" smtClean="0">
                <a:solidFill>
                  <a:schemeClr val="bg1"/>
                </a:solidFill>
                <a:cs typeface="ヒラギノ角ゴ Pro W3"/>
              </a:rPr>
              <a:t> </a:t>
            </a:r>
            <a:r>
              <a:rPr lang="fr-BE" sz="2000" dirty="0" smtClean="0">
                <a:solidFill>
                  <a:schemeClr val="bg1"/>
                </a:solidFill>
                <a:cs typeface="ヒラギノ角ゴ Pro W3"/>
              </a:rPr>
              <a:t>PARTIE </a:t>
            </a:r>
            <a:r>
              <a:rPr lang="fr-BE" sz="2000" dirty="0" smtClean="0">
                <a:solidFill>
                  <a:schemeClr val="bg1"/>
                </a:solidFill>
                <a:cs typeface="ヒラギノ角ゴ Pro W3"/>
              </a:rPr>
              <a:t>: L’AVENIR ?</a:t>
            </a:r>
            <a:endParaRPr lang="fr-BE" sz="2000" dirty="0">
              <a:solidFill>
                <a:schemeClr val="bg1"/>
              </a:solidFill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3954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083969957"/>
              </p:ext>
            </p:extLst>
          </p:nvPr>
        </p:nvGraphicFramePr>
        <p:xfrm>
          <a:off x="1025719" y="249382"/>
          <a:ext cx="6841931" cy="6261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Connecteur droit avec flèche 4"/>
          <p:cNvCxnSpPr/>
          <p:nvPr/>
        </p:nvCxnSpPr>
        <p:spPr>
          <a:xfrm flipV="1">
            <a:off x="5227565" y="3603876"/>
            <a:ext cx="636588" cy="111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4483175" y="4257675"/>
            <a:ext cx="0" cy="7052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2981325" y="3614989"/>
            <a:ext cx="62071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4483175" y="1844170"/>
            <a:ext cx="0" cy="6262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046656" y="620688"/>
            <a:ext cx="295182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4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400" dirty="0">
              <a:solidFill>
                <a:srgbClr val="1F497D"/>
              </a:solidFill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Depuis 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juin 2017, les contrats de gestion de Bruxelles Formation et Actiris sont coordonnés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POUR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Répondre aux besoins des CE et du développement économique bruxellois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Simplifier Bruxelles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 Au travers de services intégrés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4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</a:t>
            </a:r>
            <a:r>
              <a:rPr kumimoji="0" lang="fr-BE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Cité des </a:t>
            </a:r>
            <a:r>
              <a:rPr kumimoji="0" lang="fr-B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métiers</a:t>
            </a:r>
            <a:endParaRPr kumimoji="0" lang="fr-BE" sz="1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 Pôles Formation </a:t>
            </a:r>
            <a:r>
              <a:rPr kumimoji="0" lang="fr-B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Emploi</a:t>
            </a:r>
            <a:endParaRPr kumimoji="0" lang="fr-BE" sz="1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L’Observatoire bruxellois de l’Emploi et de la Formation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35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35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35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35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" y="786678"/>
            <a:ext cx="6045912" cy="39759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19" y="4919904"/>
            <a:ext cx="6039537" cy="17543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800" noProof="0" dirty="0" smtClean="0">
                <a:latin typeface="+mj-lt"/>
                <a:ea typeface="+mn-ea"/>
                <a:cs typeface="Arial" panose="020B0604020202020204" pitchFamily="34" charset="0"/>
              </a:rPr>
              <a:t>Nous</a:t>
            </a:r>
            <a:r>
              <a:rPr kumimoji="0" lang="fr-BE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sommes TOUS au service des mêmes usagers </a:t>
            </a:r>
            <a:r>
              <a:rPr kumimoji="0" lang="fr-BE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les </a:t>
            </a:r>
            <a:r>
              <a:rPr lang="fr-BE" sz="1800" dirty="0" smtClean="0">
                <a:latin typeface="+mj-lt"/>
                <a:ea typeface="+mn-ea"/>
                <a:cs typeface="Arial" panose="020B0604020202020204" pitchFamily="34" charset="0"/>
              </a:rPr>
              <a:t>chercheurs d’emploi</a:t>
            </a:r>
            <a:r>
              <a:rPr kumimoji="0" lang="fr-BE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et le développement économique </a:t>
            </a:r>
            <a:r>
              <a:rPr kumimoji="0" lang="fr-BE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bruxellois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800" dirty="0">
              <a:latin typeface="+mj-lt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1</a:t>
            </a:r>
            <a:r>
              <a:rPr kumimoji="0" lang="fr-BE" sz="18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er</a:t>
            </a:r>
            <a:r>
              <a:rPr kumimoji="0" lang="fr-BE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rapport d’activité conjoint 2017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(Comités de gestion</a:t>
            </a:r>
            <a:r>
              <a:rPr kumimoji="0" lang="fr-BE" sz="1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réunis conjointement - </a:t>
            </a:r>
            <a:r>
              <a:rPr kumimoji="0" lang="fr-BE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avril 2018)</a:t>
            </a:r>
            <a:endParaRPr kumimoji="0" lang="fr-BE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66700" y="247650"/>
            <a:ext cx="8156681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BE" sz="1800" dirty="0" smtClean="0">
                <a:solidFill>
                  <a:schemeClr val="bg1"/>
                </a:solidFill>
                <a:latin typeface="+mj-lt"/>
              </a:rPr>
              <a:t>Travailler en parfaite articulation emploi-formation au service des usagers</a:t>
            </a:r>
            <a:endParaRPr lang="fr-BE" sz="1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961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26919" y="2796887"/>
            <a:ext cx="8156681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800" dirty="0" smtClean="0">
                <a:solidFill>
                  <a:schemeClr val="bg1"/>
                </a:solidFill>
                <a:latin typeface="+mj-lt"/>
              </a:rPr>
              <a:t> MERCI POUR VOTRE ACTION AU SERVICE DES BRUXELLOIS.SES !</a:t>
            </a:r>
            <a:endParaRPr lang="fr-BE" sz="1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2863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oneTexte 5"/>
          <p:cNvSpPr txBox="1">
            <a:spLocks noChangeArrowheads="1"/>
          </p:cNvSpPr>
          <p:nvPr/>
        </p:nvSpPr>
        <p:spPr bwMode="auto">
          <a:xfrm>
            <a:off x="946150" y="2957975"/>
            <a:ext cx="7346950" cy="40011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2000" dirty="0" smtClean="0">
                <a:solidFill>
                  <a:schemeClr val="bg1"/>
                </a:solidFill>
                <a:cs typeface="ヒラギノ角ゴ Pro W3"/>
              </a:rPr>
              <a:t>1</a:t>
            </a:r>
            <a:r>
              <a:rPr lang="fr-BE" sz="2000" baseline="30000" dirty="0" smtClean="0">
                <a:solidFill>
                  <a:schemeClr val="bg1"/>
                </a:solidFill>
                <a:cs typeface="ヒラギノ角ゴ Pro W3"/>
              </a:rPr>
              <a:t>e</a:t>
            </a:r>
            <a:r>
              <a:rPr lang="fr-BE" sz="2000" dirty="0" smtClean="0">
                <a:solidFill>
                  <a:schemeClr val="bg1"/>
                </a:solidFill>
                <a:cs typeface="ヒラギノ角ゴ Pro W3"/>
              </a:rPr>
              <a:t> PARTIE : </a:t>
            </a:r>
            <a:r>
              <a:rPr lang="fr-BE" sz="2000" u="sng" dirty="0" smtClean="0">
                <a:solidFill>
                  <a:schemeClr val="bg1"/>
                </a:solidFill>
                <a:cs typeface="ヒラギノ角ゴ Pro W3"/>
              </a:rPr>
              <a:t>NOS</a:t>
            </a:r>
            <a:r>
              <a:rPr lang="fr-BE" sz="2000" dirty="0" smtClean="0">
                <a:solidFill>
                  <a:schemeClr val="bg1"/>
                </a:solidFill>
                <a:cs typeface="ヒラギノ角ゴ Pro W3"/>
              </a:rPr>
              <a:t> RESULTATS EN UN GRAPHIQUE…</a:t>
            </a:r>
            <a:endParaRPr lang="fr-BE" sz="2000" dirty="0">
              <a:solidFill>
                <a:schemeClr val="bg1"/>
              </a:solidFill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ZoneTexte 1"/>
          <p:cNvSpPr txBox="1">
            <a:spLocks noChangeArrowheads="1"/>
          </p:cNvSpPr>
          <p:nvPr/>
        </p:nvSpPr>
        <p:spPr bwMode="auto">
          <a:xfrm>
            <a:off x="995363" y="5624513"/>
            <a:ext cx="6829425" cy="95410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BE" sz="1400" dirty="0" smtClean="0">
                <a:solidFill>
                  <a:schemeClr val="tx2"/>
                </a:solidFill>
                <a:latin typeface="+mj-lt"/>
                <a:cs typeface="ヒラギノ角ゴ Pro W3"/>
              </a:rPr>
              <a:t>Développements : fixation </a:t>
            </a:r>
            <a:r>
              <a:rPr lang="fr-BE" sz="1400" dirty="0">
                <a:solidFill>
                  <a:schemeClr val="tx2"/>
                </a:solidFill>
                <a:latin typeface="+mj-lt"/>
                <a:cs typeface="ヒラギノ角ゴ Pro W3"/>
              </a:rPr>
              <a:t>d’</a:t>
            </a:r>
            <a:r>
              <a:rPr lang="fr-BE" sz="1400" b="1" dirty="0">
                <a:solidFill>
                  <a:schemeClr val="tx2"/>
                </a:solidFill>
                <a:latin typeface="+mj-lt"/>
                <a:cs typeface="ヒラギノ角ゴ Pro W3"/>
              </a:rPr>
              <a:t>objectifs concertés avec les </a:t>
            </a:r>
            <a:r>
              <a:rPr lang="fr-BE" sz="1400" b="1" dirty="0" smtClean="0">
                <a:solidFill>
                  <a:schemeClr val="tx2"/>
                </a:solidFill>
                <a:latin typeface="+mj-lt"/>
                <a:cs typeface="ヒラギノ角ゴ Pro W3"/>
              </a:rPr>
              <a:t>partenaires </a:t>
            </a:r>
            <a:r>
              <a:rPr lang="fr-BE" sz="1400" dirty="0" smtClean="0">
                <a:solidFill>
                  <a:schemeClr val="tx2"/>
                </a:solidFill>
                <a:latin typeface="+mj-lt"/>
                <a:cs typeface="ヒラギノ角ゴ Pro W3"/>
              </a:rPr>
              <a:t>actifs dans un même domaine d’activité afin d’identifier les chaînons manquants dans le cadre des parcours de stagiaires, adoption d’un </a:t>
            </a:r>
            <a:r>
              <a:rPr lang="fr-BE" sz="1400" b="1" dirty="0" smtClean="0">
                <a:solidFill>
                  <a:schemeClr val="tx2"/>
                </a:solidFill>
                <a:latin typeface="+mj-lt"/>
                <a:cs typeface="ヒラギノ角ゴ Pro W3"/>
              </a:rPr>
              <a:t>Plan d’action entreprises </a:t>
            </a:r>
            <a:r>
              <a:rPr lang="fr-BE" sz="1400" dirty="0" smtClean="0">
                <a:solidFill>
                  <a:schemeClr val="tx2"/>
                </a:solidFill>
                <a:latin typeface="+mj-lt"/>
                <a:cs typeface="ヒラギノ角ゴ Pro W3"/>
              </a:rPr>
              <a:t>(objectif : 2000 FPIE/IBO par an d’ici 2020).</a:t>
            </a:r>
            <a:endParaRPr lang="fr-BE" sz="1400" dirty="0">
              <a:solidFill>
                <a:schemeClr val="tx2"/>
              </a:solidFill>
              <a:latin typeface="+mj-lt"/>
              <a:cs typeface="ヒラギノ角ゴ Pro W3"/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8" y="932873"/>
            <a:ext cx="7823199" cy="4691640"/>
          </a:xfrm>
          <a:prstGeom prst="rect">
            <a:avLst/>
          </a:prstGeom>
          <a:noFill/>
        </p:spPr>
      </p:pic>
      <p:sp>
        <p:nvSpPr>
          <p:cNvPr id="5" name="ZoneTexte 2"/>
          <p:cNvSpPr txBox="1">
            <a:spLocks noChangeArrowheads="1"/>
          </p:cNvSpPr>
          <p:nvPr/>
        </p:nvSpPr>
        <p:spPr bwMode="auto">
          <a:xfrm>
            <a:off x="452438" y="192643"/>
            <a:ext cx="8359775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800" dirty="0" smtClean="0">
                <a:solidFill>
                  <a:schemeClr val="tx2"/>
                </a:solidFill>
                <a:latin typeface="+mj-lt"/>
                <a:cs typeface="ヒラギノ角ゴ Pro W3"/>
              </a:rPr>
              <a:t>16.001 chercheurs d’emploi ont été formés en 2017 ce qui contribue à l’atteinte progressive de l’objectif du Plan Formation 2020 (20.000 CE/an) </a:t>
            </a:r>
            <a:endParaRPr lang="fr-BE" sz="1800" dirty="0">
              <a:solidFill>
                <a:schemeClr val="tx2"/>
              </a:solidFill>
              <a:latin typeface="+mj-lt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10283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oneTexte 5"/>
          <p:cNvSpPr txBox="1">
            <a:spLocks noChangeArrowheads="1"/>
          </p:cNvSpPr>
          <p:nvPr/>
        </p:nvSpPr>
        <p:spPr bwMode="auto">
          <a:xfrm>
            <a:off x="946150" y="2957975"/>
            <a:ext cx="7346950" cy="40011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2000" dirty="0">
                <a:solidFill>
                  <a:schemeClr val="bg1"/>
                </a:solidFill>
                <a:cs typeface="ヒラギノ角ゴ Pro W3"/>
              </a:rPr>
              <a:t>2</a:t>
            </a:r>
            <a:r>
              <a:rPr lang="fr-BE" sz="2000" baseline="30000" dirty="0" smtClean="0">
                <a:solidFill>
                  <a:schemeClr val="bg1"/>
                </a:solidFill>
                <a:cs typeface="ヒラギノ角ゴ Pro W3"/>
              </a:rPr>
              <a:t>e</a:t>
            </a:r>
            <a:r>
              <a:rPr lang="fr-BE" sz="2000" dirty="0" smtClean="0">
                <a:solidFill>
                  <a:schemeClr val="bg1"/>
                </a:solidFill>
                <a:cs typeface="ヒラギノ角ゴ Pro W3"/>
              </a:rPr>
              <a:t> PARTIE : LA FACE INVISIBLE DES BRUXELLOIS.ES…</a:t>
            </a:r>
            <a:endParaRPr lang="fr-BE" sz="2000" dirty="0">
              <a:solidFill>
                <a:schemeClr val="bg1"/>
              </a:solidFill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73170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75565" y="423081"/>
            <a:ext cx="791570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18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L</a:t>
            </a:r>
            <a:r>
              <a:rPr lang="fr-BE" sz="1800" b="1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es Bruxellois.es sont </a:t>
            </a:r>
            <a:r>
              <a:rPr lang="fr-BE" sz="1800" b="1" u="sng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les plus scolarisé.es</a:t>
            </a:r>
            <a:r>
              <a:rPr lang="fr-BE" sz="1800" b="1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:</a:t>
            </a:r>
          </a:p>
          <a:p>
            <a:pPr algn="just"/>
            <a:endParaRPr lang="fr-BE" sz="18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algn="just"/>
            <a:r>
              <a:rPr lang="fr-BE" sz="18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L’Union </a:t>
            </a:r>
            <a:r>
              <a:rPr lang="fr-BE" sz="18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européenne </a:t>
            </a:r>
            <a:r>
              <a:rPr lang="fr-BE" sz="18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a </a:t>
            </a:r>
            <a:r>
              <a:rPr lang="fr-BE" sz="18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fixé un objectif dont on parle peu : 40% de la population âgée de 30 à 34 ans </a:t>
            </a:r>
            <a:r>
              <a:rPr lang="fr-BE" sz="18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doit être diplômé </a:t>
            </a:r>
            <a:r>
              <a:rPr lang="fr-BE" sz="18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de l’enseignement supérieur. </a:t>
            </a:r>
            <a:endParaRPr lang="fr-BE" sz="18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algn="just"/>
            <a:endParaRPr lang="fr-BE" sz="18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algn="just"/>
            <a:r>
              <a:rPr lang="fr-BE" sz="18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Depuis </a:t>
            </a:r>
            <a:r>
              <a:rPr lang="fr-BE" sz="18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plusieurs années, comme l’indique le tableau ci-dessous, la Région bruxelloise dépasse largement ce </a:t>
            </a:r>
            <a:r>
              <a:rPr lang="fr-BE" sz="18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seuil.</a:t>
            </a:r>
            <a:endParaRPr lang="fr-BE" sz="18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algn="just"/>
            <a:r>
              <a:rPr lang="fr-BE" sz="18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fr-BE" sz="18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Pourtant il est absurde de ne parler que du niveau de qualification des chercheurs d’emploi (certes peu scolarisés surtout si l’on ne reconnait pas plus les diplômes « autres ») sans tenir compte de celui de la population dans son ensemble </a:t>
            </a:r>
            <a:r>
              <a:rPr lang="fr-BE" sz="18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!</a:t>
            </a:r>
          </a:p>
          <a:p>
            <a:endParaRPr lang="fr-BE" sz="2000" dirty="0">
              <a:latin typeface="+mn-lt"/>
              <a:cs typeface="Arial" panose="020B0604020202020204" pitchFamily="34" charset="0"/>
            </a:endParaRPr>
          </a:p>
          <a:p>
            <a:r>
              <a:rPr lang="fr-BE" sz="2000" dirty="0">
                <a:latin typeface="+mn-lt"/>
                <a:cs typeface="Arial" panose="020B0604020202020204" pitchFamily="34" charset="0"/>
              </a:rPr>
              <a:t> </a:t>
            </a:r>
          </a:p>
          <a:p>
            <a:endParaRPr lang="fr-BE" sz="20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endParaRPr lang="fr-BE" sz="20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endParaRPr lang="fr-BE" sz="20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fr-BE" sz="1800" b="1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pPr lvl="0"/>
            <a:r>
              <a:rPr lang="fr-BE" sz="1800" b="1" dirty="0">
                <a:solidFill>
                  <a:schemeClr val="tx2"/>
                </a:solidFill>
              </a:rPr>
              <a:t>L</a:t>
            </a:r>
            <a:r>
              <a:rPr lang="fr-BE" sz="1800" b="1" dirty="0" smtClean="0">
                <a:solidFill>
                  <a:schemeClr val="tx2"/>
                </a:solidFill>
              </a:rPr>
              <a:t>es travailleurs bruxellois.es </a:t>
            </a:r>
            <a:r>
              <a:rPr lang="fr-BE" sz="1800" b="1" dirty="0">
                <a:solidFill>
                  <a:schemeClr val="tx2"/>
                </a:solidFill>
              </a:rPr>
              <a:t>sont </a:t>
            </a:r>
            <a:r>
              <a:rPr lang="fr-BE" sz="1800" b="1" u="sng" dirty="0" smtClean="0">
                <a:solidFill>
                  <a:schemeClr val="tx2"/>
                </a:solidFill>
              </a:rPr>
              <a:t>les plus mobiles</a:t>
            </a:r>
            <a:r>
              <a:rPr lang="fr-BE" sz="1800" dirty="0" smtClean="0">
                <a:solidFill>
                  <a:schemeClr val="tx2"/>
                </a:solidFill>
              </a:rPr>
              <a:t> </a:t>
            </a:r>
            <a:r>
              <a:rPr lang="fr-BE" sz="1800" dirty="0">
                <a:solidFill>
                  <a:schemeClr val="tx2"/>
                </a:solidFill>
              </a:rPr>
              <a:t>: 16.8% travaillent en dehors de la Région bruxelloise, contre 13.6% des Wallons et 9.8% des </a:t>
            </a:r>
            <a:r>
              <a:rPr lang="fr-BE" sz="1800" dirty="0" smtClean="0">
                <a:solidFill>
                  <a:schemeClr val="tx2"/>
                </a:solidFill>
              </a:rPr>
              <a:t>Flamands.</a:t>
            </a:r>
            <a:endParaRPr lang="fr-BE" sz="1800" dirty="0">
              <a:solidFill>
                <a:schemeClr val="tx2"/>
              </a:solidFill>
            </a:endParaRPr>
          </a:p>
          <a:p>
            <a:endParaRPr lang="fr-BE" sz="1800" b="1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fr-BE" sz="1800" b="1" dirty="0">
                <a:solidFill>
                  <a:schemeClr val="tx2"/>
                </a:solidFill>
                <a:latin typeface="+mj-lt"/>
              </a:rPr>
              <a:t> 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713093"/>
              </p:ext>
            </p:extLst>
          </p:nvPr>
        </p:nvGraphicFramePr>
        <p:xfrm>
          <a:off x="1764142" y="3722253"/>
          <a:ext cx="6299202" cy="1440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9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9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9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98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0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</a:rPr>
                        <a:t> </a:t>
                      </a:r>
                      <a:endParaRPr lang="fr-B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2015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2014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2013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2012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</a:rPr>
                        <a:t>2011</a:t>
                      </a:r>
                      <a:endParaRPr lang="fr-B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</a:rPr>
                        <a:t>Belgique</a:t>
                      </a:r>
                      <a:endParaRPr lang="fr-B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</a:rPr>
                        <a:t>42,7</a:t>
                      </a:r>
                      <a:endParaRPr lang="fr-B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43,8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42,7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43,9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42,6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Flandre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43,2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44,8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44,1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45,3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42,3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</a:rPr>
                        <a:t>Wallonie</a:t>
                      </a:r>
                      <a:endParaRPr lang="fr-B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39,1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40,1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38,9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</a:rPr>
                        <a:t>40</a:t>
                      </a:r>
                      <a:endParaRPr lang="fr-B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40,5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Bruxelles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solidFill>
                            <a:srgbClr val="FF0000"/>
                          </a:solidFill>
                          <a:effectLst/>
                        </a:rPr>
                        <a:t>48,4</a:t>
                      </a:r>
                      <a:endParaRPr lang="fr-BE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solidFill>
                            <a:srgbClr val="FF0000"/>
                          </a:solidFill>
                          <a:effectLst/>
                        </a:rPr>
                        <a:t>47,5</a:t>
                      </a:r>
                      <a:endParaRPr lang="fr-BE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solidFill>
                            <a:srgbClr val="FF0000"/>
                          </a:solidFill>
                          <a:effectLst/>
                        </a:rPr>
                        <a:t>45,8</a:t>
                      </a:r>
                      <a:endParaRPr lang="fr-BE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solidFill>
                            <a:srgbClr val="FF0000"/>
                          </a:solidFill>
                          <a:effectLst/>
                        </a:rPr>
                        <a:t>46,4</a:t>
                      </a:r>
                      <a:endParaRPr lang="fr-BE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solidFill>
                            <a:srgbClr val="FF0000"/>
                          </a:solidFill>
                          <a:effectLst/>
                        </a:rPr>
                        <a:t>47,8</a:t>
                      </a:r>
                      <a:endParaRPr lang="fr-BE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</a:rPr>
                        <a:t>UE</a:t>
                      </a:r>
                      <a:endParaRPr lang="fr-B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38,7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37,9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37,1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36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</a:rPr>
                        <a:t>34,6</a:t>
                      </a:r>
                      <a:endParaRPr lang="fr-B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31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oneTexte 5"/>
          <p:cNvSpPr txBox="1">
            <a:spLocks noChangeArrowheads="1"/>
          </p:cNvSpPr>
          <p:nvPr/>
        </p:nvSpPr>
        <p:spPr bwMode="auto">
          <a:xfrm>
            <a:off x="946150" y="2957975"/>
            <a:ext cx="7346950" cy="707886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2000" dirty="0" smtClean="0">
                <a:solidFill>
                  <a:schemeClr val="bg1"/>
                </a:solidFill>
                <a:cs typeface="ヒラギノ角ゴ Pro W3"/>
              </a:rPr>
              <a:t>3</a:t>
            </a:r>
            <a:r>
              <a:rPr lang="fr-BE" sz="2000" baseline="30000" dirty="0" smtClean="0">
                <a:solidFill>
                  <a:schemeClr val="bg1"/>
                </a:solidFill>
                <a:cs typeface="ヒラギノ角ゴ Pro W3"/>
              </a:rPr>
              <a:t>e</a:t>
            </a:r>
            <a:r>
              <a:rPr lang="fr-BE" sz="2000" dirty="0" smtClean="0">
                <a:solidFill>
                  <a:schemeClr val="bg1"/>
                </a:solidFill>
                <a:cs typeface="ヒラギノ角ゴ Pro W3"/>
              </a:rPr>
              <a:t> PARTIE : LA FACE INVISIBLE DES CHERCHEURS D’EMPLOI BRUXELLOIS.ES…</a:t>
            </a:r>
            <a:endParaRPr lang="fr-BE" sz="2000" dirty="0">
              <a:solidFill>
                <a:schemeClr val="bg1"/>
              </a:solidFill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84849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07974" y="4373418"/>
            <a:ext cx="820795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1800" dirty="0" smtClean="0">
                <a:solidFill>
                  <a:schemeClr val="tx2"/>
                </a:solidFill>
                <a:latin typeface="+mj-lt"/>
              </a:rPr>
              <a:t>Article 9 du Contrat de gestion : </a:t>
            </a:r>
          </a:p>
          <a:p>
            <a:pPr algn="just">
              <a:defRPr/>
            </a:pPr>
            <a:r>
              <a:rPr lang="fr-FR" sz="1800" i="1" dirty="0" smtClean="0">
                <a:solidFill>
                  <a:schemeClr val="tx2"/>
                </a:solidFill>
                <a:latin typeface="+mj-lt"/>
              </a:rPr>
              <a:t>Dans </a:t>
            </a:r>
            <a:r>
              <a:rPr lang="fr-FR" sz="1800" i="1" dirty="0">
                <a:solidFill>
                  <a:schemeClr val="tx2"/>
                </a:solidFill>
                <a:latin typeface="+mj-lt"/>
              </a:rPr>
              <a:t>une optique de cohésion sociale, </a:t>
            </a:r>
            <a:r>
              <a:rPr lang="fr-FR" sz="1800" b="1" i="1" dirty="0">
                <a:solidFill>
                  <a:schemeClr val="tx2"/>
                </a:solidFill>
                <a:latin typeface="+mj-lt"/>
              </a:rPr>
              <a:t>Bruxelles Formation assure une approche inclusive des publics bruxellois précarisés </a:t>
            </a:r>
            <a:r>
              <a:rPr lang="fr-FR" sz="1800" i="1" dirty="0">
                <a:solidFill>
                  <a:schemeClr val="tx2"/>
                </a:solidFill>
                <a:latin typeface="+mj-lt"/>
              </a:rPr>
              <a:t>en portant une attention particulière aux chercheurs d’emploi peu diplômés, jeunes, travailleurs en reconversion, de nationalité étrangère, âgés, (ex) détenus, personnes handicapées, chômeurs de longue durée. </a:t>
            </a:r>
            <a:endParaRPr lang="fr-FR" sz="1800" i="1" dirty="0" smtClean="0">
              <a:solidFill>
                <a:schemeClr val="tx2"/>
              </a:solidFill>
              <a:latin typeface="+mj-lt"/>
            </a:endParaRPr>
          </a:p>
          <a:p>
            <a:pPr algn="just">
              <a:defRPr/>
            </a:pPr>
            <a:r>
              <a:rPr lang="fr-FR" sz="1800" i="1" dirty="0" smtClean="0">
                <a:solidFill>
                  <a:schemeClr val="tx2"/>
                </a:solidFill>
                <a:latin typeface="+mj-lt"/>
              </a:rPr>
              <a:t>La </a:t>
            </a:r>
            <a:r>
              <a:rPr lang="fr-FR" sz="1800" i="1" dirty="0">
                <a:solidFill>
                  <a:schemeClr val="tx2"/>
                </a:solidFill>
                <a:latin typeface="+mj-lt"/>
              </a:rPr>
              <a:t>mixité est inscrite dans toutes les étapes du parcours.</a:t>
            </a:r>
            <a:endParaRPr lang="fr-BE" sz="1800" i="1" dirty="0">
              <a:solidFill>
                <a:schemeClr val="tx2"/>
              </a:solidFill>
              <a:latin typeface="+mj-lt"/>
              <a:ea typeface="ヒラギノ角ゴ Pro W3" pitchFamily="125" charset="-128"/>
              <a:cs typeface="+mn-cs"/>
            </a:endParaRPr>
          </a:p>
        </p:txBody>
      </p:sp>
      <p:sp>
        <p:nvSpPr>
          <p:cNvPr id="4" name="AutoShape 2" descr="https://portail.bruxellesformation.be/magellan/images/igallery/resized/6101-6200/10_06_the_egg_diversit__s_46-6149-240-200-100-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5" name="AutoShape 4" descr="https://portail.bruxellesformation.be/magellan/images/igallery/resized/6101-6200/10_06_the_egg_diversit__s_46-6149-240-200-100-c.jpg"/>
          <p:cNvSpPr>
            <a:spLocks noChangeAspect="1" noChangeArrowheads="1"/>
          </p:cNvSpPr>
          <p:nvPr/>
        </p:nvSpPr>
        <p:spPr bwMode="auto">
          <a:xfrm>
            <a:off x="307974" y="7937"/>
            <a:ext cx="2084243" cy="20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" name="AutoShape 6" descr="https://portail.bruxellesformation.be/magellan/images/igallery/resized/6101-6200/10_06_the_egg_diversit__s_46-6149-240-200-100-c.jpg"/>
          <p:cNvSpPr>
            <a:spLocks noChangeAspect="1" noChangeArrowheads="1"/>
          </p:cNvSpPr>
          <p:nvPr/>
        </p:nvSpPr>
        <p:spPr bwMode="auto">
          <a:xfrm>
            <a:off x="460374" y="160337"/>
            <a:ext cx="2084243" cy="20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7" name="AutoShape 8" descr="https://portail.bruxellesformation.be/magellan/images/igallery/resized/6101-6200/10_06_the_egg_diversit__s_46-6149-240-200-100-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8" name="AutoShape 10" descr="https://portail.bruxellesformation.be/magellan/images/igallery/resized/6101-6200/10_06_the_egg_diversit__s_46-6149-240-200-100-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450" y="111991"/>
            <a:ext cx="6592460" cy="4109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71055" y="572655"/>
            <a:ext cx="839585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1800" b="1" u="sng" dirty="0" smtClean="0">
                <a:solidFill>
                  <a:schemeClr val="tx2"/>
                </a:solidFill>
                <a:latin typeface="+mj-lt"/>
              </a:rPr>
              <a:t>1/ L’égalité femmes hommes : un plafond de verre dans l’accessibilité des formations ?</a:t>
            </a:r>
          </a:p>
          <a:p>
            <a:pPr algn="just"/>
            <a:endParaRPr lang="fr-BE" sz="1800" b="1" u="sng" dirty="0">
              <a:solidFill>
                <a:schemeClr val="tx2"/>
              </a:solidFill>
              <a:latin typeface="+mj-lt"/>
            </a:endParaRPr>
          </a:p>
          <a:p>
            <a:pPr algn="just"/>
            <a:r>
              <a:rPr lang="fr-BE" sz="1800" dirty="0">
                <a:solidFill>
                  <a:schemeClr val="tx2"/>
                </a:solidFill>
                <a:latin typeface="+mj-lt"/>
              </a:rPr>
              <a:t>L</a:t>
            </a:r>
            <a:r>
              <a:rPr lang="fr-BE" sz="1800" dirty="0" smtClean="0">
                <a:solidFill>
                  <a:schemeClr val="tx2"/>
                </a:solidFill>
                <a:latin typeface="+mj-lt"/>
              </a:rPr>
              <a:t>’équilibre semble au rendez-vous en termes de répartition femmes / hommes des CE formés (50/50) y compris en ISP (56% de femmes et 44% d’hommes).</a:t>
            </a:r>
          </a:p>
          <a:p>
            <a:pPr algn="just"/>
            <a:endParaRPr lang="fr-BE" sz="1800" dirty="0">
              <a:solidFill>
                <a:schemeClr val="tx2"/>
              </a:solidFill>
              <a:latin typeface="+mj-lt"/>
            </a:endParaRPr>
          </a:p>
          <a:p>
            <a:pPr algn="just"/>
            <a:r>
              <a:rPr lang="fr-BE" sz="1800" dirty="0" smtClean="0">
                <a:solidFill>
                  <a:schemeClr val="tx2"/>
                </a:solidFill>
                <a:latin typeface="+mj-lt"/>
              </a:rPr>
              <a:t>Et pourtant ….</a:t>
            </a:r>
          </a:p>
          <a:p>
            <a:r>
              <a:rPr lang="fr-BE" sz="1800" dirty="0" smtClean="0">
                <a:solidFill>
                  <a:schemeClr val="tx2"/>
                </a:solidFill>
                <a:latin typeface="+mj-lt"/>
              </a:rPr>
              <a:t>Alpha						68,8% de femmes</a:t>
            </a:r>
          </a:p>
          <a:p>
            <a:r>
              <a:rPr lang="fr-BE" sz="1800" dirty="0" smtClean="0">
                <a:solidFill>
                  <a:schemeClr val="tx2"/>
                </a:solidFill>
                <a:latin typeface="+mj-lt"/>
              </a:rPr>
              <a:t>Détermination					63% de femmes</a:t>
            </a:r>
          </a:p>
          <a:p>
            <a:r>
              <a:rPr lang="fr-BE" sz="1800" dirty="0" smtClean="0">
                <a:solidFill>
                  <a:schemeClr val="tx2"/>
                </a:solidFill>
                <a:latin typeface="+mj-lt"/>
              </a:rPr>
              <a:t>Formation de base				63,9% de femmes</a:t>
            </a:r>
          </a:p>
          <a:p>
            <a:endParaRPr lang="fr-BE" sz="1800" dirty="0" smtClean="0">
              <a:solidFill>
                <a:schemeClr val="tx2"/>
              </a:solidFill>
              <a:latin typeface="+mj-lt"/>
            </a:endParaRPr>
          </a:p>
          <a:p>
            <a:r>
              <a:rPr lang="fr-BE" sz="1800" dirty="0" smtClean="0">
                <a:solidFill>
                  <a:schemeClr val="tx2"/>
                </a:solidFill>
                <a:latin typeface="+mj-lt"/>
              </a:rPr>
              <a:t>Préformation					68,4% d’hommes</a:t>
            </a:r>
          </a:p>
          <a:p>
            <a:r>
              <a:rPr lang="fr-BE" sz="1800" dirty="0" smtClean="0">
                <a:solidFill>
                  <a:schemeClr val="tx2"/>
                </a:solidFill>
                <a:latin typeface="+mj-lt"/>
              </a:rPr>
              <a:t>Formation par le travail			60,3% d’hommes</a:t>
            </a:r>
          </a:p>
          <a:p>
            <a:r>
              <a:rPr lang="fr-BE" sz="1800" dirty="0" smtClean="0">
                <a:solidFill>
                  <a:schemeClr val="tx2"/>
                </a:solidFill>
                <a:latin typeface="+mj-lt"/>
              </a:rPr>
              <a:t>Formation qualifiante			53,6% d’hommes</a:t>
            </a:r>
          </a:p>
          <a:p>
            <a:r>
              <a:rPr lang="fr-BE" sz="1800" dirty="0" smtClean="0">
                <a:solidFill>
                  <a:schemeClr val="tx2"/>
                </a:solidFill>
                <a:latin typeface="+mj-lt"/>
              </a:rPr>
              <a:t>Langues						50/50</a:t>
            </a:r>
          </a:p>
          <a:p>
            <a:r>
              <a:rPr lang="fr-BE" sz="1800" dirty="0" smtClean="0">
                <a:solidFill>
                  <a:schemeClr val="tx2"/>
                </a:solidFill>
                <a:latin typeface="+mj-lt"/>
              </a:rPr>
              <a:t>Perfectionnement 				83,3% d’hommes</a:t>
            </a:r>
          </a:p>
          <a:p>
            <a:endParaRPr lang="fr-BE" sz="1800" dirty="0">
              <a:solidFill>
                <a:schemeClr val="tx2"/>
              </a:solidFill>
              <a:latin typeface="+mj-lt"/>
            </a:endParaRPr>
          </a:p>
          <a:p>
            <a:r>
              <a:rPr lang="fr-BE" sz="1800" dirty="0" smtClean="0">
                <a:solidFill>
                  <a:schemeClr val="tx2"/>
                </a:solidFill>
                <a:latin typeface="+mj-lt"/>
              </a:rPr>
              <a:t>Solutions en image : </a:t>
            </a:r>
          </a:p>
          <a:p>
            <a:r>
              <a:rPr lang="fr-BE" sz="1800" dirty="0" smtClean="0">
                <a:solidFill>
                  <a:schemeClr val="tx2"/>
                </a:solidFill>
                <a:latin typeface="+mj-lt"/>
              </a:rPr>
              <a:t>- Les bases de données de photos à disposition à la COM de BF / les réflexes / Régie</a:t>
            </a:r>
          </a:p>
          <a:p>
            <a:r>
              <a:rPr lang="fr-BE" sz="1800" dirty="0" smtClean="0">
                <a:solidFill>
                  <a:schemeClr val="tx2"/>
                </a:solidFill>
                <a:latin typeface="+mj-lt"/>
              </a:rPr>
              <a:t>- les partenariats avec Interface 3 (film)</a:t>
            </a:r>
            <a:endParaRPr lang="fr-BE" sz="18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9883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71055" y="572655"/>
            <a:ext cx="839585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b="1" u="sng" dirty="0" smtClean="0">
                <a:solidFill>
                  <a:schemeClr val="tx2"/>
                </a:solidFill>
                <a:latin typeface="+mj-lt"/>
              </a:rPr>
              <a:t>2/ Les groupes cibles : </a:t>
            </a:r>
          </a:p>
          <a:p>
            <a:endParaRPr lang="fr-BE" sz="1800" b="1" u="sng" dirty="0">
              <a:solidFill>
                <a:schemeClr val="tx2"/>
              </a:solidFill>
              <a:latin typeface="+mj-lt"/>
            </a:endParaRPr>
          </a:p>
          <a:p>
            <a:pPr marL="285750" indent="-285750" algn="just">
              <a:buFontTx/>
              <a:buChar char="-"/>
            </a:pPr>
            <a:r>
              <a:rPr lang="fr-BE" sz="1800" dirty="0" smtClean="0">
                <a:solidFill>
                  <a:schemeClr val="tx2"/>
                </a:solidFill>
                <a:latin typeface="+mj-lt"/>
              </a:rPr>
              <a:t>Les personnes précarisées : 		étude récente (et recommandations y liées)</a:t>
            </a:r>
          </a:p>
          <a:p>
            <a:pPr marL="285750" indent="-285750" algn="just">
              <a:buFontTx/>
              <a:buChar char="-"/>
            </a:pPr>
            <a:endParaRPr lang="fr-BE" sz="1800" dirty="0">
              <a:solidFill>
                <a:schemeClr val="tx2"/>
              </a:solidFill>
              <a:latin typeface="+mj-lt"/>
            </a:endParaRPr>
          </a:p>
          <a:p>
            <a:pPr marL="285750" indent="-285750" algn="just">
              <a:buFontTx/>
              <a:buChar char="-"/>
            </a:pPr>
            <a:r>
              <a:rPr lang="fr-BE" sz="1800" dirty="0" smtClean="0">
                <a:solidFill>
                  <a:schemeClr val="tx2"/>
                </a:solidFill>
                <a:latin typeface="+mj-lt"/>
              </a:rPr>
              <a:t>Les personnes handicapées : 		plan </a:t>
            </a:r>
            <a:r>
              <a:rPr lang="fr-BE" sz="1800" dirty="0" err="1" smtClean="0">
                <a:solidFill>
                  <a:schemeClr val="tx2"/>
                </a:solidFill>
                <a:latin typeface="+mj-lt"/>
              </a:rPr>
              <a:t>handistreaming</a:t>
            </a:r>
            <a:r>
              <a:rPr lang="fr-BE" sz="1800" dirty="0" smtClean="0">
                <a:solidFill>
                  <a:schemeClr val="tx2"/>
                </a:solidFill>
                <a:latin typeface="+mj-lt"/>
              </a:rPr>
              <a:t> (avec JST notamment)</a:t>
            </a:r>
          </a:p>
          <a:p>
            <a:pPr marL="285750" indent="-285750" algn="just">
              <a:buFontTx/>
              <a:buChar char="-"/>
            </a:pPr>
            <a:endParaRPr lang="fr-BE" sz="1800" dirty="0" smtClean="0">
              <a:solidFill>
                <a:schemeClr val="tx2"/>
              </a:solidFill>
              <a:latin typeface="+mj-lt"/>
            </a:endParaRPr>
          </a:p>
          <a:p>
            <a:pPr marL="285750" indent="-285750" algn="just">
              <a:buFontTx/>
              <a:buChar char="-"/>
            </a:pPr>
            <a:r>
              <a:rPr lang="fr-BE" sz="1800" dirty="0" smtClean="0">
                <a:solidFill>
                  <a:schemeClr val="tx2"/>
                </a:solidFill>
                <a:latin typeface="+mj-lt"/>
              </a:rPr>
              <a:t>Les (ex) détenus : 				plan prisons</a:t>
            </a:r>
          </a:p>
          <a:p>
            <a:pPr algn="just"/>
            <a:endParaRPr lang="fr-BE" sz="1800" dirty="0" smtClean="0">
              <a:solidFill>
                <a:schemeClr val="tx2"/>
              </a:solidFill>
              <a:latin typeface="+mj-lt"/>
            </a:endParaRPr>
          </a:p>
          <a:p>
            <a:pPr marL="285750" lvl="0" indent="-285750" algn="just">
              <a:buFontTx/>
              <a:buChar char="-"/>
            </a:pPr>
            <a:r>
              <a:rPr lang="fr-BE" sz="1800" dirty="0">
                <a:solidFill>
                  <a:schemeClr val="tx2"/>
                </a:solidFill>
              </a:rPr>
              <a:t>Les jeunes : 					</a:t>
            </a:r>
            <a:r>
              <a:rPr lang="fr-BE" sz="1800" dirty="0" smtClean="0">
                <a:solidFill>
                  <a:schemeClr val="tx2"/>
                </a:solidFill>
              </a:rPr>
              <a:t>Garantie pour la jeunesse </a:t>
            </a:r>
          </a:p>
          <a:p>
            <a:pPr lvl="0" algn="just"/>
            <a:r>
              <a:rPr lang="fr-BE" sz="1800" dirty="0">
                <a:solidFill>
                  <a:schemeClr val="tx2"/>
                </a:solidFill>
              </a:rPr>
              <a:t>	</a:t>
            </a:r>
            <a:r>
              <a:rPr lang="fr-BE" sz="1800" dirty="0" smtClean="0">
                <a:solidFill>
                  <a:schemeClr val="tx2"/>
                </a:solidFill>
              </a:rPr>
              <a:t>							+ </a:t>
            </a:r>
            <a:r>
              <a:rPr lang="fr-BE" sz="1800" dirty="0">
                <a:solidFill>
                  <a:schemeClr val="tx2"/>
                </a:solidFill>
              </a:rPr>
              <a:t>20,4% de CE bruxellois.es de -25 ans en 									formation 2013-2017 (+33% pour BF)</a:t>
            </a:r>
          </a:p>
          <a:p>
            <a:pPr algn="just"/>
            <a:endParaRPr lang="fr-BE" sz="1800" dirty="0" smtClean="0">
              <a:solidFill>
                <a:schemeClr val="tx2"/>
              </a:solidFill>
              <a:latin typeface="+mj-lt"/>
            </a:endParaRPr>
          </a:p>
          <a:p>
            <a:pPr marL="285750" indent="-285750" algn="just">
              <a:buFontTx/>
              <a:buChar char="-"/>
            </a:pPr>
            <a:r>
              <a:rPr lang="fr-BE" sz="1800" dirty="0" smtClean="0">
                <a:solidFill>
                  <a:schemeClr val="tx2"/>
                </a:solidFill>
                <a:latin typeface="+mj-lt"/>
              </a:rPr>
              <a:t>Les porteurs de diplômes non reconnus :	passerelles (formation/études) / orientation / Cité des métiers / reconnaissance et validations.</a:t>
            </a:r>
          </a:p>
          <a:p>
            <a:pPr algn="just"/>
            <a:endParaRPr lang="fr-BE" sz="1800" dirty="0">
              <a:solidFill>
                <a:schemeClr val="tx2"/>
              </a:solidFill>
              <a:latin typeface="+mj-lt"/>
            </a:endParaRPr>
          </a:p>
          <a:p>
            <a:pPr marL="285750" indent="-285750" algn="just">
              <a:buFontTx/>
              <a:buChar char="-"/>
            </a:pPr>
            <a:r>
              <a:rPr lang="fr-BE" sz="1800" dirty="0" smtClean="0">
                <a:solidFill>
                  <a:schemeClr val="tx2"/>
                </a:solidFill>
                <a:latin typeface="+mj-lt"/>
              </a:rPr>
              <a:t>Et ceux qui ne se voient pas du tout ou pour lesquels des actions ciblées ne sont pas systématiquement menées : les plus âgés, les exclus, les non inscrits dont il faut faciliter l’inscription pour accéder à la formation etc.</a:t>
            </a:r>
          </a:p>
          <a:p>
            <a:pPr algn="just"/>
            <a:endParaRPr lang="fr-BE" sz="1800" dirty="0">
              <a:solidFill>
                <a:schemeClr val="tx2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endParaRPr lang="fr-BE" sz="1800" dirty="0" smtClean="0">
              <a:solidFill>
                <a:schemeClr val="tx2"/>
              </a:solidFill>
              <a:latin typeface="+mj-lt"/>
            </a:endParaRPr>
          </a:p>
          <a:p>
            <a:endParaRPr lang="fr-BE" sz="1800" dirty="0" smtClean="0">
              <a:solidFill>
                <a:schemeClr val="tx2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endParaRPr lang="fr-BE" sz="1800" dirty="0">
              <a:solidFill>
                <a:schemeClr val="tx2"/>
              </a:solidFill>
              <a:latin typeface="+mj-lt"/>
            </a:endParaRPr>
          </a:p>
          <a:p>
            <a:endParaRPr lang="fr-BE" sz="18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7551740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_ b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BF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Personnalisé 3">
      <a:dk1>
        <a:srgbClr val="1F497D"/>
      </a:dk1>
      <a:lt1>
        <a:sysClr val="window" lastClr="FFFFFF"/>
      </a:lt1>
      <a:dk2>
        <a:srgbClr val="1F497D"/>
      </a:dk2>
      <a:lt2>
        <a:srgbClr val="EEECE1"/>
      </a:lt2>
      <a:accent1>
        <a:srgbClr val="89C7EE"/>
      </a:accent1>
      <a:accent2>
        <a:srgbClr val="95978D"/>
      </a:accent2>
      <a:accent3>
        <a:srgbClr val="9BC322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uxelles Form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asque_ b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BF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masque_ bf</Template>
  <TotalTime>0</TotalTime>
  <Words>509</Words>
  <Application>Microsoft Office PowerPoint</Application>
  <PresentationFormat>Affichage à l'écran (4:3)</PresentationFormat>
  <Paragraphs>152</Paragraphs>
  <Slides>13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ＭＳ Ｐゴシック</vt:lpstr>
      <vt:lpstr>ＭＳ Ｐゴシック</vt:lpstr>
      <vt:lpstr>Arial</vt:lpstr>
      <vt:lpstr>Calibri</vt:lpstr>
      <vt:lpstr>Times New Roman</vt:lpstr>
      <vt:lpstr>ヒラギノ角ゴ Pro W3</vt:lpstr>
      <vt:lpstr>masque_ bf</vt:lpstr>
      <vt:lpstr>Thème Office</vt:lpstr>
      <vt:lpstr>1_masque_ bf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P'tito Olivia</dc:creator>
  <cp:lastModifiedBy>P'tito Olivia</cp:lastModifiedBy>
  <cp:revision>313</cp:revision>
  <cp:lastPrinted>2018-05-23T10:15:49Z</cp:lastPrinted>
  <dcterms:created xsi:type="dcterms:W3CDTF">2016-05-07T17:12:31Z</dcterms:created>
  <dcterms:modified xsi:type="dcterms:W3CDTF">2018-10-15T21:09:50Z</dcterms:modified>
</cp:coreProperties>
</file>